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media/image7.jpg" ContentType="image/tiff"/>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5"/>
  </p:notesMasterIdLst>
  <p:sldIdLst>
    <p:sldId id="307" r:id="rId2"/>
    <p:sldId id="308" r:id="rId3"/>
    <p:sldId id="309" r:id="rId4"/>
    <p:sldId id="310" r:id="rId5"/>
    <p:sldId id="337" r:id="rId6"/>
    <p:sldId id="335" r:id="rId7"/>
    <p:sldId id="338" r:id="rId8"/>
    <p:sldId id="325" r:id="rId9"/>
    <p:sldId id="311" r:id="rId10"/>
    <p:sldId id="342" r:id="rId11"/>
    <p:sldId id="344" r:id="rId12"/>
    <p:sldId id="343" r:id="rId13"/>
    <p:sldId id="315" r:id="rId14"/>
    <p:sldId id="348" r:id="rId15"/>
    <p:sldId id="349" r:id="rId16"/>
    <p:sldId id="350" r:id="rId17"/>
    <p:sldId id="352" r:id="rId18"/>
    <p:sldId id="351" r:id="rId19"/>
    <p:sldId id="294" r:id="rId20"/>
    <p:sldId id="295" r:id="rId21"/>
    <p:sldId id="353" r:id="rId22"/>
    <p:sldId id="347" r:id="rId23"/>
    <p:sldId id="301" r:id="rId24"/>
  </p:sldIdLst>
  <p:sldSz cx="12192000" cy="6858000"/>
  <p:notesSz cx="6858000" cy="9144000"/>
  <p:embeddedFontLst>
    <p:embeddedFont>
      <p:font typeface="Calibri" panose="020F0502020204030204" pitchFamily="34" charset="0"/>
      <p:regular r:id="rId26"/>
      <p:bold r:id="rId27"/>
      <p:italic r:id="rId28"/>
      <p:boldItalic r:id="rId29"/>
    </p:embeddedFont>
    <p:embeddedFont>
      <p:font typeface="Work Sans" panose="020B0604020202020204" charset="0"/>
      <p:regular r:id="rId30"/>
      <p:bold r:id="rId31"/>
      <p:italic r:id="rId32"/>
      <p:boldItalic r:id="rId3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431">
          <p15:clr>
            <a:srgbClr val="9AA0A6"/>
          </p15:clr>
        </p15:guide>
        <p15:guide id="2" pos="964">
          <p15:clr>
            <a:srgbClr val="9AA0A6"/>
          </p15:clr>
        </p15:guide>
        <p15:guide id="3" pos="4613">
          <p15:clr>
            <a:srgbClr val="9AA0A6"/>
          </p15:clr>
        </p15:guide>
        <p15:guide id="4" pos="3798">
          <p15:clr>
            <a:srgbClr val="9AA0A6"/>
          </p15:clr>
        </p15:guide>
        <p15:guide id="5" orient="horz" pos="2256">
          <p15:clr>
            <a:srgbClr val="9AA0A6"/>
          </p15:clr>
        </p15:guide>
        <p15:guide id="6" orient="horz" pos="113">
          <p15:clr>
            <a:srgbClr val="9AA0A6"/>
          </p15:clr>
        </p15:guide>
        <p15:guide id="7" pos="7360">
          <p15:clr>
            <a:srgbClr val="9AA0A6"/>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61" roundtripDataSignature="AMtx7miYzfOL+1MjBl3kARuuTl6I0ORw8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E9D01EDB-4533-485C-9F40-8E85521740F5}">
  <a:tblStyle styleId="{E9D01EDB-4533-485C-9F40-8E85521740F5}"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DD409925-3DB0-45D0-8CFC-02BE97DF7FB0}"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94"/>
  </p:normalViewPr>
  <p:slideViewPr>
    <p:cSldViewPr snapToGrid="0">
      <p:cViewPr varScale="1">
        <p:scale>
          <a:sx n="105" d="100"/>
          <a:sy n="105" d="100"/>
        </p:scale>
        <p:origin x="798" y="96"/>
      </p:cViewPr>
      <p:guideLst>
        <p:guide orient="horz" pos="1431"/>
        <p:guide pos="964"/>
        <p:guide pos="4613"/>
        <p:guide pos="3798"/>
        <p:guide orient="horz" pos="2256"/>
        <p:guide orient="horz" pos="113"/>
        <p:guide pos="73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1.fntdata"/><Relationship Id="rId3" Type="http://schemas.openxmlformats.org/officeDocument/2006/relationships/slide" Target="slides/slide2.xml"/><Relationship Id="rId21" Type="http://schemas.openxmlformats.org/officeDocument/2006/relationships/slide" Target="slides/slide20.xml"/><Relationship Id="rId63"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33" Type="http://schemas.openxmlformats.org/officeDocument/2006/relationships/font" Target="fonts/font8.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4.fntdata"/><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7.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3.fntdata"/><Relationship Id="rId61" Type="http://customschemas.google.com/relationships/presentationmetadata" Target="meta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6.fntdata"/><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2.fntdata"/><Relationship Id="rId30" Type="http://schemas.openxmlformats.org/officeDocument/2006/relationships/font" Target="fonts/font5.fntdata"/><Relationship Id="rId6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p1:notes"/>
          <p:cNvSpPr txBox="1">
            <a:spLocks noGrp="1"/>
          </p:cNvSpPr>
          <p:nvPr>
            <p:ph type="body" idx="1"/>
          </p:nvPr>
        </p:nvSpPr>
        <p:spPr>
          <a:xfrm>
            <a:off x="679768" y="4715153"/>
            <a:ext cx="5438140" cy="4466987"/>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80" name="Google Shape;80;p1: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753510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gb21d4c34d8_0_29:notes"/>
          <p:cNvSpPr txBox="1">
            <a:spLocks noGrp="1"/>
          </p:cNvSpPr>
          <p:nvPr>
            <p:ph type="body" idx="1"/>
          </p:nvPr>
        </p:nvSpPr>
        <p:spPr>
          <a:xfrm>
            <a:off x="679768" y="4715153"/>
            <a:ext cx="5438140" cy="4466987"/>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05" name="Google Shape;105;gb21d4c34d8_0_29: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239075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gb21d4c34d8_0_29:notes"/>
          <p:cNvSpPr txBox="1">
            <a:spLocks noGrp="1"/>
          </p:cNvSpPr>
          <p:nvPr>
            <p:ph type="body" idx="1"/>
          </p:nvPr>
        </p:nvSpPr>
        <p:spPr>
          <a:xfrm>
            <a:off x="679768" y="4715153"/>
            <a:ext cx="5438140" cy="4466987"/>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05" name="Google Shape;105;gb21d4c34d8_0_29: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115185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gb21d4c34d8_0_29:notes"/>
          <p:cNvSpPr txBox="1">
            <a:spLocks noGrp="1"/>
          </p:cNvSpPr>
          <p:nvPr>
            <p:ph type="body" idx="1"/>
          </p:nvPr>
        </p:nvSpPr>
        <p:spPr>
          <a:xfrm>
            <a:off x="679768" y="4715153"/>
            <a:ext cx="5438140" cy="4466987"/>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05" name="Google Shape;105;gb21d4c34d8_0_29: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484192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gb21d4c34d8_0_29:notes"/>
          <p:cNvSpPr txBox="1">
            <a:spLocks noGrp="1"/>
          </p:cNvSpPr>
          <p:nvPr>
            <p:ph type="body" idx="1"/>
          </p:nvPr>
        </p:nvSpPr>
        <p:spPr>
          <a:xfrm>
            <a:off x="679768" y="4715153"/>
            <a:ext cx="5438140" cy="4466987"/>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05" name="Google Shape;105;gb21d4c34d8_0_29: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1141632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gb21d4c34d8_0_29:notes"/>
          <p:cNvSpPr txBox="1">
            <a:spLocks noGrp="1"/>
          </p:cNvSpPr>
          <p:nvPr>
            <p:ph type="body" idx="1"/>
          </p:nvPr>
        </p:nvSpPr>
        <p:spPr>
          <a:xfrm>
            <a:off x="679768" y="4715153"/>
            <a:ext cx="5438140" cy="4466987"/>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05" name="Google Shape;105;gb21d4c34d8_0_29: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403646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gb21d4c34d8_0_29:notes"/>
          <p:cNvSpPr txBox="1">
            <a:spLocks noGrp="1"/>
          </p:cNvSpPr>
          <p:nvPr>
            <p:ph type="body" idx="1"/>
          </p:nvPr>
        </p:nvSpPr>
        <p:spPr>
          <a:xfrm>
            <a:off x="679768" y="4715153"/>
            <a:ext cx="5438140" cy="4466987"/>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05" name="Google Shape;105;gb21d4c34d8_0_29: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1881454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3"/>
        <p:cNvGrpSpPr/>
        <p:nvPr/>
      </p:nvGrpSpPr>
      <p:grpSpPr>
        <a:xfrm>
          <a:off x="0" y="0"/>
          <a:ext cx="0" cy="0"/>
          <a:chOff x="0" y="0"/>
          <a:chExt cx="0" cy="0"/>
        </a:xfrm>
      </p:grpSpPr>
      <p:sp>
        <p:nvSpPr>
          <p:cNvPr id="854" name="Google Shape;854;gc97534ecfb_0_58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55" name="Google Shape;855;gc97534ecfb_0_5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3"/>
        <p:cNvGrpSpPr/>
        <p:nvPr/>
      </p:nvGrpSpPr>
      <p:grpSpPr>
        <a:xfrm>
          <a:off x="0" y="0"/>
          <a:ext cx="0" cy="0"/>
          <a:chOff x="0" y="0"/>
          <a:chExt cx="0" cy="0"/>
        </a:xfrm>
      </p:grpSpPr>
      <p:sp>
        <p:nvSpPr>
          <p:cNvPr id="894" name="Google Shape;894;gc97534ecfb_0_40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95" name="Google Shape;895;gc97534ecfb_0_4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gb21d4c34d8_0_29:notes"/>
          <p:cNvSpPr txBox="1">
            <a:spLocks noGrp="1"/>
          </p:cNvSpPr>
          <p:nvPr>
            <p:ph type="body" idx="1"/>
          </p:nvPr>
        </p:nvSpPr>
        <p:spPr>
          <a:xfrm>
            <a:off x="679768" y="4715153"/>
            <a:ext cx="5438140" cy="4466987"/>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05" name="Google Shape;105;gb21d4c34d8_0_29: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611726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2"/>
        <p:cNvGrpSpPr/>
        <p:nvPr/>
      </p:nvGrpSpPr>
      <p:grpSpPr>
        <a:xfrm>
          <a:off x="0" y="0"/>
          <a:ext cx="0" cy="0"/>
          <a:chOff x="0" y="0"/>
          <a:chExt cx="0" cy="0"/>
        </a:xfrm>
      </p:grpSpPr>
      <p:sp>
        <p:nvSpPr>
          <p:cNvPr id="993" name="Google Shape;993;p5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994" name="Google Shape;994;p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gb21d4c34d8_0_29:notes"/>
          <p:cNvSpPr txBox="1">
            <a:spLocks noGrp="1"/>
          </p:cNvSpPr>
          <p:nvPr>
            <p:ph type="body" idx="1"/>
          </p:nvPr>
        </p:nvSpPr>
        <p:spPr>
          <a:xfrm>
            <a:off x="679768" y="4715153"/>
            <a:ext cx="5438140" cy="4466987"/>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05" name="Google Shape;105;gb21d4c34d8_0_29: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757871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gb21d4c34d8_0_29:notes"/>
          <p:cNvSpPr txBox="1">
            <a:spLocks noGrp="1"/>
          </p:cNvSpPr>
          <p:nvPr>
            <p:ph type="body" idx="1"/>
          </p:nvPr>
        </p:nvSpPr>
        <p:spPr>
          <a:xfrm>
            <a:off x="679768" y="4715153"/>
            <a:ext cx="5438140" cy="4466987"/>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05" name="Google Shape;105;gb21d4c34d8_0_29: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854108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gb21d4c34d8_0_29:notes"/>
          <p:cNvSpPr txBox="1">
            <a:spLocks noGrp="1"/>
          </p:cNvSpPr>
          <p:nvPr>
            <p:ph type="body" idx="1"/>
          </p:nvPr>
        </p:nvSpPr>
        <p:spPr>
          <a:xfrm>
            <a:off x="679768" y="4715153"/>
            <a:ext cx="5438140" cy="4466987"/>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05" name="Google Shape;105;gb21d4c34d8_0_29: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6395306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gb21d4c34d8_0_29:notes"/>
          <p:cNvSpPr txBox="1">
            <a:spLocks noGrp="1"/>
          </p:cNvSpPr>
          <p:nvPr>
            <p:ph type="body" idx="1"/>
          </p:nvPr>
        </p:nvSpPr>
        <p:spPr>
          <a:xfrm>
            <a:off x="679768" y="4715153"/>
            <a:ext cx="5438140" cy="4466987"/>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05" name="Google Shape;105;gb21d4c34d8_0_29: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939309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gb21d4c34d8_0_29:notes"/>
          <p:cNvSpPr txBox="1">
            <a:spLocks noGrp="1"/>
          </p:cNvSpPr>
          <p:nvPr>
            <p:ph type="body" idx="1"/>
          </p:nvPr>
        </p:nvSpPr>
        <p:spPr>
          <a:xfrm>
            <a:off x="679768" y="4715153"/>
            <a:ext cx="5438140" cy="4466987"/>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05" name="Google Shape;105;gb21d4c34d8_0_29: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870273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gb21d4c34d8_0_29:notes"/>
          <p:cNvSpPr txBox="1">
            <a:spLocks noGrp="1"/>
          </p:cNvSpPr>
          <p:nvPr>
            <p:ph type="body" idx="1"/>
          </p:nvPr>
        </p:nvSpPr>
        <p:spPr>
          <a:xfrm>
            <a:off x="679768" y="4715153"/>
            <a:ext cx="5438140" cy="4466987"/>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05" name="Google Shape;105;gb21d4c34d8_0_29: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6248198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gb21d4c34d8_0_29:notes"/>
          <p:cNvSpPr txBox="1">
            <a:spLocks noGrp="1"/>
          </p:cNvSpPr>
          <p:nvPr>
            <p:ph type="body" idx="1"/>
          </p:nvPr>
        </p:nvSpPr>
        <p:spPr>
          <a:xfrm>
            <a:off x="679768" y="4715153"/>
            <a:ext cx="5438140" cy="4466987"/>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05" name="Google Shape;105;gb21d4c34d8_0_29: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8711448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gb21d4c34d8_0_29:notes"/>
          <p:cNvSpPr txBox="1">
            <a:spLocks noGrp="1"/>
          </p:cNvSpPr>
          <p:nvPr>
            <p:ph type="body" idx="1"/>
          </p:nvPr>
        </p:nvSpPr>
        <p:spPr>
          <a:xfrm>
            <a:off x="679768" y="4715153"/>
            <a:ext cx="5438140" cy="4466987"/>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dirty="0"/>
          </a:p>
        </p:txBody>
      </p:sp>
      <p:sp>
        <p:nvSpPr>
          <p:cNvPr id="105" name="Google Shape;105;gb21d4c34d8_0_29:notes"/>
          <p:cNvSpPr>
            <a:spLocks noGrp="1" noRot="1" noChangeAspect="1"/>
          </p:cNvSpPr>
          <p:nvPr>
            <p:ph type="sldImg" idx="2"/>
          </p:nvPr>
        </p:nvSpPr>
        <p:spPr>
          <a:xfrm>
            <a:off x="90488"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621165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apositiva de título" type="title">
  <p:cSld name="TITLE">
    <p:spTree>
      <p:nvGrpSpPr>
        <p:cNvPr id="1" name="Shape 12"/>
        <p:cNvGrpSpPr/>
        <p:nvPr/>
      </p:nvGrpSpPr>
      <p:grpSpPr>
        <a:xfrm>
          <a:off x="0" y="0"/>
          <a:ext cx="0" cy="0"/>
          <a:chOff x="0" y="0"/>
          <a:chExt cx="0" cy="0"/>
        </a:xfrm>
      </p:grpSpPr>
      <p:sp>
        <p:nvSpPr>
          <p:cNvPr id="13" name="Google Shape;13;p1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 name="Google Shape;14;p1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5" name="Google Shape;15;p13"/>
          <p:cNvSpPr txBox="1">
            <a:spLocks noGrp="1"/>
          </p:cNvSpPr>
          <p:nvPr>
            <p:ph type="sldNum" idx="12"/>
          </p:nvPr>
        </p:nvSpPr>
        <p:spPr>
          <a:xfrm>
            <a:off x="4724400" y="6297025"/>
            <a:ext cx="2743200" cy="365100"/>
          </a:xfrm>
          <a:prstGeom prst="rect">
            <a:avLst/>
          </a:prstGeom>
          <a:noFill/>
          <a:ln>
            <a:noFill/>
          </a:ln>
        </p:spPr>
        <p:txBody>
          <a:bodyPr spcFirstLastPara="1" wrap="square" lIns="91425" tIns="45700" rIns="91425" bIns="45700" anchor="ctr" anchorCtr="0">
            <a:noAutofit/>
          </a:bodyPr>
          <a:lstStyle>
            <a:lvl1pPr marL="0" marR="0" lvl="0" indent="0" algn="ctr">
              <a:lnSpc>
                <a:spcPct val="100000"/>
              </a:lnSpc>
              <a:spcBef>
                <a:spcPts val="0"/>
              </a:spcBef>
              <a:spcAft>
                <a:spcPts val="0"/>
              </a:spcAft>
              <a:buClr>
                <a:srgbClr val="000000"/>
              </a:buClr>
              <a:buSzPts val="1200"/>
              <a:buFont typeface="Arial"/>
              <a:buNone/>
              <a:defRPr sz="1200" b="0" i="0" u="none" strike="noStrike" cap="none">
                <a:solidFill>
                  <a:srgbClr val="000000"/>
                </a:solidFill>
                <a:latin typeface="Avenir"/>
                <a:ea typeface="Avenir"/>
                <a:cs typeface="Avenir"/>
                <a:sym typeface="Avenir"/>
              </a:defRPr>
            </a:lvl1pPr>
            <a:lvl2pPr marL="0" marR="0" lvl="1" indent="0" algn="ctr">
              <a:lnSpc>
                <a:spcPct val="100000"/>
              </a:lnSpc>
              <a:spcBef>
                <a:spcPts val="0"/>
              </a:spcBef>
              <a:spcAft>
                <a:spcPts val="0"/>
              </a:spcAft>
              <a:buClr>
                <a:srgbClr val="000000"/>
              </a:buClr>
              <a:buSzPts val="1200"/>
              <a:buFont typeface="Arial"/>
              <a:buNone/>
              <a:defRPr sz="1200" b="0" i="0" u="none" strike="noStrike" cap="none">
                <a:solidFill>
                  <a:srgbClr val="000000"/>
                </a:solidFill>
                <a:latin typeface="Avenir"/>
                <a:ea typeface="Avenir"/>
                <a:cs typeface="Avenir"/>
                <a:sym typeface="Avenir"/>
              </a:defRPr>
            </a:lvl2pPr>
            <a:lvl3pPr marL="0" marR="0" lvl="2" indent="0" algn="ctr">
              <a:lnSpc>
                <a:spcPct val="100000"/>
              </a:lnSpc>
              <a:spcBef>
                <a:spcPts val="0"/>
              </a:spcBef>
              <a:spcAft>
                <a:spcPts val="0"/>
              </a:spcAft>
              <a:buClr>
                <a:srgbClr val="000000"/>
              </a:buClr>
              <a:buSzPts val="1200"/>
              <a:buFont typeface="Arial"/>
              <a:buNone/>
              <a:defRPr sz="1200" b="0" i="0" u="none" strike="noStrike" cap="none">
                <a:solidFill>
                  <a:srgbClr val="000000"/>
                </a:solidFill>
                <a:latin typeface="Avenir"/>
                <a:ea typeface="Avenir"/>
                <a:cs typeface="Avenir"/>
                <a:sym typeface="Avenir"/>
              </a:defRPr>
            </a:lvl3pPr>
            <a:lvl4pPr marL="0" marR="0" lvl="3" indent="0" algn="ctr">
              <a:lnSpc>
                <a:spcPct val="100000"/>
              </a:lnSpc>
              <a:spcBef>
                <a:spcPts val="0"/>
              </a:spcBef>
              <a:spcAft>
                <a:spcPts val="0"/>
              </a:spcAft>
              <a:buClr>
                <a:srgbClr val="000000"/>
              </a:buClr>
              <a:buSzPts val="1200"/>
              <a:buFont typeface="Arial"/>
              <a:buNone/>
              <a:defRPr sz="1200" b="0" i="0" u="none" strike="noStrike" cap="none">
                <a:solidFill>
                  <a:srgbClr val="000000"/>
                </a:solidFill>
                <a:latin typeface="Avenir"/>
                <a:ea typeface="Avenir"/>
                <a:cs typeface="Avenir"/>
                <a:sym typeface="Avenir"/>
              </a:defRPr>
            </a:lvl4pPr>
            <a:lvl5pPr marL="0" marR="0" lvl="4" indent="0" algn="ctr">
              <a:lnSpc>
                <a:spcPct val="100000"/>
              </a:lnSpc>
              <a:spcBef>
                <a:spcPts val="0"/>
              </a:spcBef>
              <a:spcAft>
                <a:spcPts val="0"/>
              </a:spcAft>
              <a:buClr>
                <a:srgbClr val="000000"/>
              </a:buClr>
              <a:buSzPts val="1200"/>
              <a:buFont typeface="Arial"/>
              <a:buNone/>
              <a:defRPr sz="1200" b="0" i="0" u="none" strike="noStrike" cap="none">
                <a:solidFill>
                  <a:srgbClr val="000000"/>
                </a:solidFill>
                <a:latin typeface="Avenir"/>
                <a:ea typeface="Avenir"/>
                <a:cs typeface="Avenir"/>
                <a:sym typeface="Avenir"/>
              </a:defRPr>
            </a:lvl5pPr>
            <a:lvl6pPr marL="0" marR="0" lvl="5" indent="0" algn="ctr">
              <a:lnSpc>
                <a:spcPct val="100000"/>
              </a:lnSpc>
              <a:spcBef>
                <a:spcPts val="0"/>
              </a:spcBef>
              <a:spcAft>
                <a:spcPts val="0"/>
              </a:spcAft>
              <a:buClr>
                <a:srgbClr val="000000"/>
              </a:buClr>
              <a:buSzPts val="1200"/>
              <a:buFont typeface="Arial"/>
              <a:buNone/>
              <a:defRPr sz="1200" b="0" i="0" u="none" strike="noStrike" cap="none">
                <a:solidFill>
                  <a:srgbClr val="000000"/>
                </a:solidFill>
                <a:latin typeface="Avenir"/>
                <a:ea typeface="Avenir"/>
                <a:cs typeface="Avenir"/>
                <a:sym typeface="Avenir"/>
              </a:defRPr>
            </a:lvl6pPr>
            <a:lvl7pPr marL="0" marR="0" lvl="6" indent="0" algn="ctr">
              <a:lnSpc>
                <a:spcPct val="100000"/>
              </a:lnSpc>
              <a:spcBef>
                <a:spcPts val="0"/>
              </a:spcBef>
              <a:spcAft>
                <a:spcPts val="0"/>
              </a:spcAft>
              <a:buClr>
                <a:srgbClr val="000000"/>
              </a:buClr>
              <a:buSzPts val="1200"/>
              <a:buFont typeface="Arial"/>
              <a:buNone/>
              <a:defRPr sz="1200" b="0" i="0" u="none" strike="noStrike" cap="none">
                <a:solidFill>
                  <a:srgbClr val="000000"/>
                </a:solidFill>
                <a:latin typeface="Avenir"/>
                <a:ea typeface="Avenir"/>
                <a:cs typeface="Avenir"/>
                <a:sym typeface="Avenir"/>
              </a:defRPr>
            </a:lvl7pPr>
            <a:lvl8pPr marL="0" marR="0" lvl="7" indent="0" algn="ctr">
              <a:lnSpc>
                <a:spcPct val="100000"/>
              </a:lnSpc>
              <a:spcBef>
                <a:spcPts val="0"/>
              </a:spcBef>
              <a:spcAft>
                <a:spcPts val="0"/>
              </a:spcAft>
              <a:buClr>
                <a:srgbClr val="000000"/>
              </a:buClr>
              <a:buSzPts val="1200"/>
              <a:buFont typeface="Arial"/>
              <a:buNone/>
              <a:defRPr sz="1200" b="0" i="0" u="none" strike="noStrike" cap="none">
                <a:solidFill>
                  <a:srgbClr val="000000"/>
                </a:solidFill>
                <a:latin typeface="Avenir"/>
                <a:ea typeface="Avenir"/>
                <a:cs typeface="Avenir"/>
                <a:sym typeface="Avenir"/>
              </a:defRPr>
            </a:lvl8pPr>
            <a:lvl9pPr marL="0" marR="0" lvl="8" indent="0" algn="ctr">
              <a:lnSpc>
                <a:spcPct val="100000"/>
              </a:lnSpc>
              <a:spcBef>
                <a:spcPts val="0"/>
              </a:spcBef>
              <a:spcAft>
                <a:spcPts val="0"/>
              </a:spcAft>
              <a:buClr>
                <a:srgbClr val="000000"/>
              </a:buClr>
              <a:buSzPts val="1200"/>
              <a:buFont typeface="Arial"/>
              <a:buNone/>
              <a:defRPr sz="1200" b="0" i="0" u="none" strike="noStrike" cap="none">
                <a:solidFill>
                  <a:srgbClr val="000000"/>
                </a:solidFill>
                <a:latin typeface="Avenir"/>
                <a:ea typeface="Avenir"/>
                <a:cs typeface="Avenir"/>
                <a:sym typeface="Avenir"/>
              </a:defRPr>
            </a:lvl9pPr>
          </a:lstStyle>
          <a:p>
            <a:pPr marL="0" lvl="0" indent="0" algn="ct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ítulo y texto vertical" type="vertTx">
  <p:cSld name="VERTICAL_TEXT">
    <p:spTree>
      <p:nvGrpSpPr>
        <p:cNvPr id="1" name="Shape 66"/>
        <p:cNvGrpSpPr/>
        <p:nvPr/>
      </p:nvGrpSpPr>
      <p:grpSpPr>
        <a:xfrm>
          <a:off x="0" y="0"/>
          <a:ext cx="0" cy="0"/>
          <a:chOff x="0" y="0"/>
          <a:chExt cx="0" cy="0"/>
        </a:xfrm>
      </p:grpSpPr>
      <p:sp>
        <p:nvSpPr>
          <p:cNvPr id="67" name="Google Shape;67;p2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8" name="Google Shape;68;p22"/>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9" name="Google Shape;69;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71" name="Google Shape;71;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ítulo vertical y texto" type="vertTitleAndTx">
  <p:cSld name="VERTICAL_TITLE_AND_VERTICAL_TEXT">
    <p:spTree>
      <p:nvGrpSpPr>
        <p:cNvPr id="1" name="Shape 72"/>
        <p:cNvGrpSpPr/>
        <p:nvPr/>
      </p:nvGrpSpPr>
      <p:grpSpPr>
        <a:xfrm>
          <a:off x="0" y="0"/>
          <a:ext cx="0" cy="0"/>
          <a:chOff x="0" y="0"/>
          <a:chExt cx="0" cy="0"/>
        </a:xfrm>
      </p:grpSpPr>
      <p:sp>
        <p:nvSpPr>
          <p:cNvPr id="73" name="Google Shape;73;p23"/>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4" name="Google Shape;74;p23"/>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2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77" name="Google Shape;77;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ítulo y objetos" type="obj">
  <p:cSld name="OBJECT">
    <p:spTree>
      <p:nvGrpSpPr>
        <p:cNvPr id="1" name="Shape 16"/>
        <p:cNvGrpSpPr/>
        <p:nvPr/>
      </p:nvGrpSpPr>
      <p:grpSpPr>
        <a:xfrm>
          <a:off x="0" y="0"/>
          <a:ext cx="0" cy="0"/>
          <a:chOff x="0" y="0"/>
          <a:chExt cx="0" cy="0"/>
        </a:xfrm>
      </p:grpSpPr>
      <p:sp>
        <p:nvSpPr>
          <p:cNvPr id="17" name="Google Shape;17;p1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1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 name="Google Shape;19;p14"/>
          <p:cNvSpPr txBox="1"/>
          <p:nvPr/>
        </p:nvSpPr>
        <p:spPr>
          <a:xfrm>
            <a:off x="1667933" y="6510867"/>
            <a:ext cx="184731"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0" name="Google Shape;20;p14"/>
          <p:cNvSpPr txBox="1">
            <a:spLocks noGrp="1"/>
          </p:cNvSpPr>
          <p:nvPr>
            <p:ph type="sldNum" idx="12"/>
          </p:nvPr>
        </p:nvSpPr>
        <p:spPr>
          <a:xfrm>
            <a:off x="4724400" y="6297025"/>
            <a:ext cx="2743200" cy="365100"/>
          </a:xfrm>
          <a:prstGeom prst="rect">
            <a:avLst/>
          </a:prstGeom>
          <a:noFill/>
          <a:ln>
            <a:noFill/>
          </a:ln>
        </p:spPr>
        <p:txBody>
          <a:bodyPr spcFirstLastPara="1" wrap="square" lIns="91425" tIns="45700" rIns="91425" bIns="45700" anchor="ctr" anchorCtr="0">
            <a:noAutofit/>
          </a:bodyPr>
          <a:lstStyle>
            <a:lvl1pPr marL="0" marR="0" lvl="0" indent="0" algn="ctr">
              <a:lnSpc>
                <a:spcPct val="100000"/>
              </a:lnSpc>
              <a:spcBef>
                <a:spcPts val="0"/>
              </a:spcBef>
              <a:spcAft>
                <a:spcPts val="0"/>
              </a:spcAft>
              <a:buClr>
                <a:srgbClr val="000000"/>
              </a:buClr>
              <a:buSzPts val="1200"/>
              <a:buFont typeface="Arial"/>
              <a:buNone/>
              <a:defRPr sz="1200" b="0" i="0" u="none" strike="noStrike" cap="none">
                <a:solidFill>
                  <a:srgbClr val="000000"/>
                </a:solidFill>
                <a:latin typeface="Avenir"/>
                <a:ea typeface="Avenir"/>
                <a:cs typeface="Avenir"/>
                <a:sym typeface="Avenir"/>
              </a:defRPr>
            </a:lvl1pPr>
            <a:lvl2pPr marL="0" marR="0" lvl="1" indent="0" algn="ctr">
              <a:lnSpc>
                <a:spcPct val="100000"/>
              </a:lnSpc>
              <a:spcBef>
                <a:spcPts val="0"/>
              </a:spcBef>
              <a:spcAft>
                <a:spcPts val="0"/>
              </a:spcAft>
              <a:buClr>
                <a:srgbClr val="000000"/>
              </a:buClr>
              <a:buSzPts val="1200"/>
              <a:buFont typeface="Arial"/>
              <a:buNone/>
              <a:defRPr sz="1200" b="0" i="0" u="none" strike="noStrike" cap="none">
                <a:solidFill>
                  <a:srgbClr val="000000"/>
                </a:solidFill>
                <a:latin typeface="Avenir"/>
                <a:ea typeface="Avenir"/>
                <a:cs typeface="Avenir"/>
                <a:sym typeface="Avenir"/>
              </a:defRPr>
            </a:lvl2pPr>
            <a:lvl3pPr marL="0" marR="0" lvl="2" indent="0" algn="ctr">
              <a:lnSpc>
                <a:spcPct val="100000"/>
              </a:lnSpc>
              <a:spcBef>
                <a:spcPts val="0"/>
              </a:spcBef>
              <a:spcAft>
                <a:spcPts val="0"/>
              </a:spcAft>
              <a:buClr>
                <a:srgbClr val="000000"/>
              </a:buClr>
              <a:buSzPts val="1200"/>
              <a:buFont typeface="Arial"/>
              <a:buNone/>
              <a:defRPr sz="1200" b="0" i="0" u="none" strike="noStrike" cap="none">
                <a:solidFill>
                  <a:srgbClr val="000000"/>
                </a:solidFill>
                <a:latin typeface="Avenir"/>
                <a:ea typeface="Avenir"/>
                <a:cs typeface="Avenir"/>
                <a:sym typeface="Avenir"/>
              </a:defRPr>
            </a:lvl3pPr>
            <a:lvl4pPr marL="0" marR="0" lvl="3" indent="0" algn="ctr">
              <a:lnSpc>
                <a:spcPct val="100000"/>
              </a:lnSpc>
              <a:spcBef>
                <a:spcPts val="0"/>
              </a:spcBef>
              <a:spcAft>
                <a:spcPts val="0"/>
              </a:spcAft>
              <a:buClr>
                <a:srgbClr val="000000"/>
              </a:buClr>
              <a:buSzPts val="1200"/>
              <a:buFont typeface="Arial"/>
              <a:buNone/>
              <a:defRPr sz="1200" b="0" i="0" u="none" strike="noStrike" cap="none">
                <a:solidFill>
                  <a:srgbClr val="000000"/>
                </a:solidFill>
                <a:latin typeface="Avenir"/>
                <a:ea typeface="Avenir"/>
                <a:cs typeface="Avenir"/>
                <a:sym typeface="Avenir"/>
              </a:defRPr>
            </a:lvl4pPr>
            <a:lvl5pPr marL="0" marR="0" lvl="4" indent="0" algn="ctr">
              <a:lnSpc>
                <a:spcPct val="100000"/>
              </a:lnSpc>
              <a:spcBef>
                <a:spcPts val="0"/>
              </a:spcBef>
              <a:spcAft>
                <a:spcPts val="0"/>
              </a:spcAft>
              <a:buClr>
                <a:srgbClr val="000000"/>
              </a:buClr>
              <a:buSzPts val="1200"/>
              <a:buFont typeface="Arial"/>
              <a:buNone/>
              <a:defRPr sz="1200" b="0" i="0" u="none" strike="noStrike" cap="none">
                <a:solidFill>
                  <a:srgbClr val="000000"/>
                </a:solidFill>
                <a:latin typeface="Avenir"/>
                <a:ea typeface="Avenir"/>
                <a:cs typeface="Avenir"/>
                <a:sym typeface="Avenir"/>
              </a:defRPr>
            </a:lvl5pPr>
            <a:lvl6pPr marL="0" marR="0" lvl="5" indent="0" algn="ctr">
              <a:lnSpc>
                <a:spcPct val="100000"/>
              </a:lnSpc>
              <a:spcBef>
                <a:spcPts val="0"/>
              </a:spcBef>
              <a:spcAft>
                <a:spcPts val="0"/>
              </a:spcAft>
              <a:buClr>
                <a:srgbClr val="000000"/>
              </a:buClr>
              <a:buSzPts val="1200"/>
              <a:buFont typeface="Arial"/>
              <a:buNone/>
              <a:defRPr sz="1200" b="0" i="0" u="none" strike="noStrike" cap="none">
                <a:solidFill>
                  <a:srgbClr val="000000"/>
                </a:solidFill>
                <a:latin typeface="Avenir"/>
                <a:ea typeface="Avenir"/>
                <a:cs typeface="Avenir"/>
                <a:sym typeface="Avenir"/>
              </a:defRPr>
            </a:lvl6pPr>
            <a:lvl7pPr marL="0" marR="0" lvl="6" indent="0" algn="ctr">
              <a:lnSpc>
                <a:spcPct val="100000"/>
              </a:lnSpc>
              <a:spcBef>
                <a:spcPts val="0"/>
              </a:spcBef>
              <a:spcAft>
                <a:spcPts val="0"/>
              </a:spcAft>
              <a:buClr>
                <a:srgbClr val="000000"/>
              </a:buClr>
              <a:buSzPts val="1200"/>
              <a:buFont typeface="Arial"/>
              <a:buNone/>
              <a:defRPr sz="1200" b="0" i="0" u="none" strike="noStrike" cap="none">
                <a:solidFill>
                  <a:srgbClr val="000000"/>
                </a:solidFill>
                <a:latin typeface="Avenir"/>
                <a:ea typeface="Avenir"/>
                <a:cs typeface="Avenir"/>
                <a:sym typeface="Avenir"/>
              </a:defRPr>
            </a:lvl7pPr>
            <a:lvl8pPr marL="0" marR="0" lvl="7" indent="0" algn="ctr">
              <a:lnSpc>
                <a:spcPct val="100000"/>
              </a:lnSpc>
              <a:spcBef>
                <a:spcPts val="0"/>
              </a:spcBef>
              <a:spcAft>
                <a:spcPts val="0"/>
              </a:spcAft>
              <a:buClr>
                <a:srgbClr val="000000"/>
              </a:buClr>
              <a:buSzPts val="1200"/>
              <a:buFont typeface="Arial"/>
              <a:buNone/>
              <a:defRPr sz="1200" b="0" i="0" u="none" strike="noStrike" cap="none">
                <a:solidFill>
                  <a:srgbClr val="000000"/>
                </a:solidFill>
                <a:latin typeface="Avenir"/>
                <a:ea typeface="Avenir"/>
                <a:cs typeface="Avenir"/>
                <a:sym typeface="Avenir"/>
              </a:defRPr>
            </a:lvl8pPr>
            <a:lvl9pPr marL="0" marR="0" lvl="8" indent="0" algn="ctr">
              <a:lnSpc>
                <a:spcPct val="100000"/>
              </a:lnSpc>
              <a:spcBef>
                <a:spcPts val="0"/>
              </a:spcBef>
              <a:spcAft>
                <a:spcPts val="0"/>
              </a:spcAft>
              <a:buClr>
                <a:srgbClr val="000000"/>
              </a:buClr>
              <a:buSzPts val="1200"/>
              <a:buFont typeface="Arial"/>
              <a:buNone/>
              <a:defRPr sz="1200" b="0" i="0" u="none" strike="noStrike" cap="none">
                <a:solidFill>
                  <a:srgbClr val="000000"/>
                </a:solidFill>
                <a:latin typeface="Avenir"/>
                <a:ea typeface="Avenir"/>
                <a:cs typeface="Avenir"/>
                <a:sym typeface="Avenir"/>
              </a:defRPr>
            </a:lvl9pPr>
          </a:lstStyle>
          <a:p>
            <a:pPr marL="0" lvl="0" indent="0" algn="ct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Encabezado de sección" type="secHead">
  <p:cSld name="SECTION_HEADER">
    <p:spTree>
      <p:nvGrpSpPr>
        <p:cNvPr id="1" name="Shape 21"/>
        <p:cNvGrpSpPr/>
        <p:nvPr/>
      </p:nvGrpSpPr>
      <p:grpSpPr>
        <a:xfrm>
          <a:off x="0" y="0"/>
          <a:ext cx="0" cy="0"/>
          <a:chOff x="0" y="0"/>
          <a:chExt cx="0" cy="0"/>
        </a:xfrm>
      </p:grpSpPr>
      <p:sp>
        <p:nvSpPr>
          <p:cNvPr id="22" name="Google Shape;22;p15"/>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15"/>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24" name="Google Shape;24;p1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25" name="Google Shape;25;p1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26" name="Google Shape;26;p1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Dos objetos" type="twoObj">
  <p:cSld name="TWO_OBJECTS">
    <p:spTree>
      <p:nvGrpSpPr>
        <p:cNvPr id="1" name="Shape 27"/>
        <p:cNvGrpSpPr/>
        <p:nvPr/>
      </p:nvGrpSpPr>
      <p:grpSpPr>
        <a:xfrm>
          <a:off x="0" y="0"/>
          <a:ext cx="0" cy="0"/>
          <a:chOff x="0" y="0"/>
          <a:chExt cx="0" cy="0"/>
        </a:xfrm>
      </p:grpSpPr>
      <p:sp>
        <p:nvSpPr>
          <p:cNvPr id="28" name="Google Shape;28;p1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16"/>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 name="Google Shape;30;p16"/>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 name="Google Shape;31;p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32" name="Google Shape;32;p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33" name="Google Shape;33;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ación" type="twoTxTwoObj">
  <p:cSld name="TWO_OBJECTS_WITH_TEXT">
    <p:spTree>
      <p:nvGrpSpPr>
        <p:cNvPr id="1" name="Shape 34"/>
        <p:cNvGrpSpPr/>
        <p:nvPr/>
      </p:nvGrpSpPr>
      <p:grpSpPr>
        <a:xfrm>
          <a:off x="0" y="0"/>
          <a:ext cx="0" cy="0"/>
          <a:chOff x="0" y="0"/>
          <a:chExt cx="0" cy="0"/>
        </a:xfrm>
      </p:grpSpPr>
      <p:sp>
        <p:nvSpPr>
          <p:cNvPr id="35" name="Google Shape;35;p17"/>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17"/>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37" name="Google Shape;37;p17"/>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 name="Google Shape;38;p17"/>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39" name="Google Shape;39;p17"/>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41" name="Google Shape;41;p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42" name="Google Shape;42;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olo el título" type="titleOnly">
  <p:cSld name="TITLE_ONLY">
    <p:spTree>
      <p:nvGrpSpPr>
        <p:cNvPr id="1" name="Shape 43"/>
        <p:cNvGrpSpPr/>
        <p:nvPr/>
      </p:nvGrpSpPr>
      <p:grpSpPr>
        <a:xfrm>
          <a:off x="0" y="0"/>
          <a:ext cx="0" cy="0"/>
          <a:chOff x="0" y="0"/>
          <a:chExt cx="0" cy="0"/>
        </a:xfrm>
      </p:grpSpPr>
      <p:sp>
        <p:nvSpPr>
          <p:cNvPr id="44" name="Google Shape;44;p1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5" name="Google Shape;45;p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46" name="Google Shape;46;p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47" name="Google Shape;47;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En blanco" type="blank">
  <p:cSld name="BLANK">
    <p:spTree>
      <p:nvGrpSpPr>
        <p:cNvPr id="1" name="Shape 48"/>
        <p:cNvGrpSpPr/>
        <p:nvPr/>
      </p:nvGrpSpPr>
      <p:grpSpPr>
        <a:xfrm>
          <a:off x="0" y="0"/>
          <a:ext cx="0" cy="0"/>
          <a:chOff x="0" y="0"/>
          <a:chExt cx="0" cy="0"/>
        </a:xfrm>
      </p:grpSpPr>
      <p:sp>
        <p:nvSpPr>
          <p:cNvPr id="49" name="Google Shape;49;p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50" name="Google Shape;50;p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51" name="Google Shape;51;p1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ido con título" type="objTx">
  <p:cSld name="OBJECT_WITH_CAPTION_TEXT">
    <p:spTree>
      <p:nvGrpSpPr>
        <p:cNvPr id="1" name="Shape 52"/>
        <p:cNvGrpSpPr/>
        <p:nvPr/>
      </p:nvGrpSpPr>
      <p:grpSpPr>
        <a:xfrm>
          <a:off x="0" y="0"/>
          <a:ext cx="0" cy="0"/>
          <a:chOff x="0" y="0"/>
          <a:chExt cx="0" cy="0"/>
        </a:xfrm>
      </p:grpSpPr>
      <p:sp>
        <p:nvSpPr>
          <p:cNvPr id="53" name="Google Shape;53;p2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20"/>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5" name="Google Shape;55;p20"/>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6" name="Google Shape;56;p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57" name="Google Shape;57;p2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Imagen con título" type="picTx">
  <p:cSld name="PICTURE_WITH_CAPTION_TEXT">
    <p:spTree>
      <p:nvGrpSpPr>
        <p:cNvPr id="1" name="Shape 59"/>
        <p:cNvGrpSpPr/>
        <p:nvPr/>
      </p:nvGrpSpPr>
      <p:grpSpPr>
        <a:xfrm>
          <a:off x="0" y="0"/>
          <a:ext cx="0" cy="0"/>
          <a:chOff x="0" y="0"/>
          <a:chExt cx="0" cy="0"/>
        </a:xfrm>
      </p:grpSpPr>
      <p:sp>
        <p:nvSpPr>
          <p:cNvPr id="60" name="Google Shape;60;p21"/>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1" name="Google Shape;61;p21"/>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2" name="Google Shape;62;p21"/>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3" name="Google Shape;63;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65" name="Google Shape;65;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7" name="Google Shape;7;p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 name="Google Shape;8;p1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0" name="Google Shape;10;p12"/>
          <p:cNvSpPr txBox="1">
            <a:spLocks noGrp="1"/>
          </p:cNvSpPr>
          <p:nvPr>
            <p:ph type="sldNum" idx="12"/>
          </p:nvPr>
        </p:nvSpPr>
        <p:spPr>
          <a:xfrm>
            <a:off x="5730145" y="6178209"/>
            <a:ext cx="731700" cy="525000"/>
          </a:xfrm>
          <a:prstGeom prst="rect">
            <a:avLst/>
          </a:prstGeom>
          <a:noFill/>
          <a:ln>
            <a:noFill/>
          </a:ln>
        </p:spPr>
        <p:txBody>
          <a:bodyPr spcFirstLastPara="1" wrap="square" lIns="91425" tIns="91425" rIns="91425" bIns="91425" anchor="ctr" anchorCtr="0">
            <a:noAutofit/>
          </a:bodyPr>
          <a:lstStyle>
            <a:lvl1pPr marL="0" marR="0" lvl="0" indent="0" algn="ctr" rtl="0">
              <a:lnSpc>
                <a:spcPct val="100000"/>
              </a:lnSpc>
              <a:spcBef>
                <a:spcPts val="0"/>
              </a:spcBef>
              <a:spcAft>
                <a:spcPts val="0"/>
              </a:spcAft>
              <a:buClr>
                <a:srgbClr val="000000"/>
              </a:buClr>
              <a:buSzPts val="1000"/>
              <a:buFont typeface="Arial"/>
              <a:buNone/>
              <a:defRPr sz="1000" b="0" i="0" u="none" strike="noStrike" cap="none">
                <a:solidFill>
                  <a:schemeClr val="dk1"/>
                </a:solidFill>
                <a:latin typeface="Avenir"/>
                <a:ea typeface="Avenir"/>
                <a:cs typeface="Avenir"/>
                <a:sym typeface="Avenir"/>
              </a:defRPr>
            </a:lvl1pPr>
            <a:lvl2pPr marL="0" marR="0" lvl="1" indent="0" algn="ctr" rtl="0">
              <a:lnSpc>
                <a:spcPct val="100000"/>
              </a:lnSpc>
              <a:spcBef>
                <a:spcPts val="0"/>
              </a:spcBef>
              <a:spcAft>
                <a:spcPts val="0"/>
              </a:spcAft>
              <a:buClr>
                <a:srgbClr val="000000"/>
              </a:buClr>
              <a:buSzPts val="1000"/>
              <a:buFont typeface="Arial"/>
              <a:buNone/>
              <a:defRPr sz="1000" b="0" i="0" u="none" strike="noStrike" cap="none">
                <a:solidFill>
                  <a:schemeClr val="dk1"/>
                </a:solidFill>
                <a:latin typeface="Avenir"/>
                <a:ea typeface="Avenir"/>
                <a:cs typeface="Avenir"/>
                <a:sym typeface="Avenir"/>
              </a:defRPr>
            </a:lvl2pPr>
            <a:lvl3pPr marL="0" marR="0" lvl="2" indent="0" algn="ctr" rtl="0">
              <a:lnSpc>
                <a:spcPct val="100000"/>
              </a:lnSpc>
              <a:spcBef>
                <a:spcPts val="0"/>
              </a:spcBef>
              <a:spcAft>
                <a:spcPts val="0"/>
              </a:spcAft>
              <a:buClr>
                <a:srgbClr val="000000"/>
              </a:buClr>
              <a:buSzPts val="1000"/>
              <a:buFont typeface="Arial"/>
              <a:buNone/>
              <a:defRPr sz="1000" b="0" i="0" u="none" strike="noStrike" cap="none">
                <a:solidFill>
                  <a:schemeClr val="dk1"/>
                </a:solidFill>
                <a:latin typeface="Avenir"/>
                <a:ea typeface="Avenir"/>
                <a:cs typeface="Avenir"/>
                <a:sym typeface="Avenir"/>
              </a:defRPr>
            </a:lvl3pPr>
            <a:lvl4pPr marL="0" marR="0" lvl="3" indent="0" algn="ctr" rtl="0">
              <a:lnSpc>
                <a:spcPct val="100000"/>
              </a:lnSpc>
              <a:spcBef>
                <a:spcPts val="0"/>
              </a:spcBef>
              <a:spcAft>
                <a:spcPts val="0"/>
              </a:spcAft>
              <a:buClr>
                <a:srgbClr val="000000"/>
              </a:buClr>
              <a:buSzPts val="1000"/>
              <a:buFont typeface="Arial"/>
              <a:buNone/>
              <a:defRPr sz="1000" b="0" i="0" u="none" strike="noStrike" cap="none">
                <a:solidFill>
                  <a:schemeClr val="dk1"/>
                </a:solidFill>
                <a:latin typeface="Avenir"/>
                <a:ea typeface="Avenir"/>
                <a:cs typeface="Avenir"/>
                <a:sym typeface="Avenir"/>
              </a:defRPr>
            </a:lvl4pPr>
            <a:lvl5pPr marL="0" marR="0" lvl="4" indent="0" algn="ctr" rtl="0">
              <a:lnSpc>
                <a:spcPct val="100000"/>
              </a:lnSpc>
              <a:spcBef>
                <a:spcPts val="0"/>
              </a:spcBef>
              <a:spcAft>
                <a:spcPts val="0"/>
              </a:spcAft>
              <a:buClr>
                <a:srgbClr val="000000"/>
              </a:buClr>
              <a:buSzPts val="1000"/>
              <a:buFont typeface="Arial"/>
              <a:buNone/>
              <a:defRPr sz="1000" b="0" i="0" u="none" strike="noStrike" cap="none">
                <a:solidFill>
                  <a:schemeClr val="dk1"/>
                </a:solidFill>
                <a:latin typeface="Avenir"/>
                <a:ea typeface="Avenir"/>
                <a:cs typeface="Avenir"/>
                <a:sym typeface="Avenir"/>
              </a:defRPr>
            </a:lvl5pPr>
            <a:lvl6pPr marL="0" marR="0" lvl="5" indent="0" algn="ctr" rtl="0">
              <a:lnSpc>
                <a:spcPct val="100000"/>
              </a:lnSpc>
              <a:spcBef>
                <a:spcPts val="0"/>
              </a:spcBef>
              <a:spcAft>
                <a:spcPts val="0"/>
              </a:spcAft>
              <a:buClr>
                <a:srgbClr val="000000"/>
              </a:buClr>
              <a:buSzPts val="1000"/>
              <a:buFont typeface="Arial"/>
              <a:buNone/>
              <a:defRPr sz="1000" b="0" i="0" u="none" strike="noStrike" cap="none">
                <a:solidFill>
                  <a:schemeClr val="dk1"/>
                </a:solidFill>
                <a:latin typeface="Avenir"/>
                <a:ea typeface="Avenir"/>
                <a:cs typeface="Avenir"/>
                <a:sym typeface="Avenir"/>
              </a:defRPr>
            </a:lvl6pPr>
            <a:lvl7pPr marL="0" marR="0" lvl="6" indent="0" algn="ctr" rtl="0">
              <a:lnSpc>
                <a:spcPct val="100000"/>
              </a:lnSpc>
              <a:spcBef>
                <a:spcPts val="0"/>
              </a:spcBef>
              <a:spcAft>
                <a:spcPts val="0"/>
              </a:spcAft>
              <a:buClr>
                <a:srgbClr val="000000"/>
              </a:buClr>
              <a:buSzPts val="1000"/>
              <a:buFont typeface="Arial"/>
              <a:buNone/>
              <a:defRPr sz="1000" b="0" i="0" u="none" strike="noStrike" cap="none">
                <a:solidFill>
                  <a:schemeClr val="dk1"/>
                </a:solidFill>
                <a:latin typeface="Avenir"/>
                <a:ea typeface="Avenir"/>
                <a:cs typeface="Avenir"/>
                <a:sym typeface="Avenir"/>
              </a:defRPr>
            </a:lvl7pPr>
            <a:lvl8pPr marL="0" marR="0" lvl="7" indent="0" algn="ctr" rtl="0">
              <a:lnSpc>
                <a:spcPct val="100000"/>
              </a:lnSpc>
              <a:spcBef>
                <a:spcPts val="0"/>
              </a:spcBef>
              <a:spcAft>
                <a:spcPts val="0"/>
              </a:spcAft>
              <a:buClr>
                <a:srgbClr val="000000"/>
              </a:buClr>
              <a:buSzPts val="1000"/>
              <a:buFont typeface="Arial"/>
              <a:buNone/>
              <a:defRPr sz="1000" b="0" i="0" u="none" strike="noStrike" cap="none">
                <a:solidFill>
                  <a:schemeClr val="dk1"/>
                </a:solidFill>
                <a:latin typeface="Avenir"/>
                <a:ea typeface="Avenir"/>
                <a:cs typeface="Avenir"/>
                <a:sym typeface="Avenir"/>
              </a:defRPr>
            </a:lvl8pPr>
            <a:lvl9pPr marL="0" marR="0" lvl="8" indent="0" algn="ctr" rtl="0">
              <a:lnSpc>
                <a:spcPct val="100000"/>
              </a:lnSpc>
              <a:spcBef>
                <a:spcPts val="0"/>
              </a:spcBef>
              <a:spcAft>
                <a:spcPts val="0"/>
              </a:spcAft>
              <a:buClr>
                <a:srgbClr val="000000"/>
              </a:buClr>
              <a:buSzPts val="1000"/>
              <a:buFont typeface="Arial"/>
              <a:buNone/>
              <a:defRPr sz="1000" b="0" i="0" u="none" strike="noStrike" cap="none">
                <a:solidFill>
                  <a:schemeClr val="dk1"/>
                </a:solidFill>
                <a:latin typeface="Avenir"/>
                <a:ea typeface="Avenir"/>
                <a:cs typeface="Avenir"/>
                <a:sym typeface="Avenir"/>
              </a:defRPr>
            </a:lvl9pPr>
          </a:lstStyle>
          <a:p>
            <a:pPr marL="0" lvl="0" indent="0" algn="ctr" rtl="0">
              <a:spcBef>
                <a:spcPts val="0"/>
              </a:spcBef>
              <a:spcAft>
                <a:spcPts val="0"/>
              </a:spcAft>
              <a:buNone/>
            </a:pPr>
            <a:fld id="{00000000-1234-1234-1234-123412341234}" type="slidenum">
              <a:rPr lang="es-ES"/>
              <a:t>‹Nº›</a:t>
            </a:fld>
            <a:endParaRPr/>
          </a:p>
        </p:txBody>
      </p:sp>
      <p:pic>
        <p:nvPicPr>
          <p:cNvPr id="11" name="Google Shape;11;p12"/>
          <p:cNvPicPr preferRelativeResize="0"/>
          <p:nvPr userDrawn="1"/>
        </p:nvPicPr>
        <p:blipFill rotWithShape="1">
          <a:blip r:embed="rId13">
            <a:alphaModFix/>
          </a:blip>
          <a:srcRect/>
          <a:stretch/>
        </p:blipFill>
        <p:spPr>
          <a:xfrm>
            <a:off x="9019683" y="6254261"/>
            <a:ext cx="2162734" cy="372885"/>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77.jpeg"/><Relationship Id="rId13" Type="http://schemas.openxmlformats.org/officeDocument/2006/relationships/image" Target="../media/image82.jpeg"/><Relationship Id="rId18" Type="http://schemas.openxmlformats.org/officeDocument/2006/relationships/image" Target="../media/image87.jpeg"/><Relationship Id="rId3" Type="http://schemas.openxmlformats.org/officeDocument/2006/relationships/image" Target="../media/image72.jpeg"/><Relationship Id="rId21" Type="http://schemas.openxmlformats.org/officeDocument/2006/relationships/image" Target="../media/image3.png"/><Relationship Id="rId7" Type="http://schemas.openxmlformats.org/officeDocument/2006/relationships/image" Target="../media/image76.jpeg"/><Relationship Id="rId12" Type="http://schemas.openxmlformats.org/officeDocument/2006/relationships/image" Target="../media/image81.jpeg"/><Relationship Id="rId17" Type="http://schemas.openxmlformats.org/officeDocument/2006/relationships/image" Target="../media/image86.jpeg"/><Relationship Id="rId2" Type="http://schemas.openxmlformats.org/officeDocument/2006/relationships/notesSlide" Target="../notesSlides/notesSlide8.xml"/><Relationship Id="rId16" Type="http://schemas.openxmlformats.org/officeDocument/2006/relationships/image" Target="../media/image85.jpeg"/><Relationship Id="rId20"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75.jpeg"/><Relationship Id="rId11" Type="http://schemas.openxmlformats.org/officeDocument/2006/relationships/image" Target="../media/image80.jpeg"/><Relationship Id="rId5" Type="http://schemas.openxmlformats.org/officeDocument/2006/relationships/image" Target="../media/image74.jpeg"/><Relationship Id="rId15" Type="http://schemas.openxmlformats.org/officeDocument/2006/relationships/image" Target="../media/image84.jpeg"/><Relationship Id="rId10" Type="http://schemas.openxmlformats.org/officeDocument/2006/relationships/image" Target="../media/image79.jpeg"/><Relationship Id="rId19" Type="http://schemas.openxmlformats.org/officeDocument/2006/relationships/image" Target="../media/image88.jpeg"/><Relationship Id="rId4" Type="http://schemas.openxmlformats.org/officeDocument/2006/relationships/image" Target="../media/image73.jpeg"/><Relationship Id="rId9" Type="http://schemas.openxmlformats.org/officeDocument/2006/relationships/image" Target="../media/image78.jpeg"/><Relationship Id="rId14" Type="http://schemas.openxmlformats.org/officeDocument/2006/relationships/image" Target="../media/image83.jpe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89.pn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90.emf"/><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hyperlink" Target="https://www.globalreporting.org/standards/gri-standards-translations/gri-standards-spanish-translations-download-center/" TargetMode="Externa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hyperlink" Target="https://www.pactomundial.org/2019/09/4744/" TargetMode="External"/><Relationship Id="rId13" Type="http://schemas.openxmlformats.org/officeDocument/2006/relationships/hyperlink" Target="https://www.pactomundial.org/2019/10/sector-privado-y-ods-9/" TargetMode="External"/><Relationship Id="rId18" Type="http://schemas.openxmlformats.org/officeDocument/2006/relationships/hyperlink" Target="https://www.pactomundial.org/2020/05/objetivo-de-desarrollo-sostenible-14" TargetMode="External"/><Relationship Id="rId3" Type="http://schemas.openxmlformats.org/officeDocument/2006/relationships/image" Target="../media/image2.png"/><Relationship Id="rId21" Type="http://schemas.openxmlformats.org/officeDocument/2006/relationships/hyperlink" Target="https://www.pactomundial.org/2020/01/sector-privado-ante-ods-17/" TargetMode="External"/><Relationship Id="rId7" Type="http://schemas.openxmlformats.org/officeDocument/2006/relationships/hyperlink" Target="https://www.pactomundial.org/2019/09/el-sector-privado-ante-el-ods-3/" TargetMode="External"/><Relationship Id="rId12" Type="http://schemas.openxmlformats.org/officeDocument/2006/relationships/hyperlink" Target="https://www.pactomundial.org/2019/10/sector-privado-y-ods-8/" TargetMode="External"/><Relationship Id="rId17" Type="http://schemas.openxmlformats.org/officeDocument/2006/relationships/hyperlink" Target="https://www.pactomundial.org/2019/11/sector-privado-ante-el-ods-13/" TargetMode="External"/><Relationship Id="rId2" Type="http://schemas.openxmlformats.org/officeDocument/2006/relationships/notesSlide" Target="../notesSlides/notesSlide15.xml"/><Relationship Id="rId16" Type="http://schemas.openxmlformats.org/officeDocument/2006/relationships/hyperlink" Target="https://www.pactomundial.org/2019/11/sector-privada-ante-ods-12/" TargetMode="External"/><Relationship Id="rId20" Type="http://schemas.openxmlformats.org/officeDocument/2006/relationships/hyperlink" Target="https://www.pactomundial.org/2020/01/sector-privado-ante-ods-16/" TargetMode="External"/><Relationship Id="rId1" Type="http://schemas.openxmlformats.org/officeDocument/2006/relationships/slideLayout" Target="../slideLayouts/slideLayout2.xml"/><Relationship Id="rId6" Type="http://schemas.openxmlformats.org/officeDocument/2006/relationships/hyperlink" Target="https://www.pactomundial.org/2019/09/el-sector-privado-ante-el-ods-2/" TargetMode="External"/><Relationship Id="rId11" Type="http://schemas.openxmlformats.org/officeDocument/2006/relationships/hyperlink" Target="https://www.pactomundial.org/2019/09/el-sector-privado-ante-el-ods-7" TargetMode="External"/><Relationship Id="rId5" Type="http://schemas.openxmlformats.org/officeDocument/2006/relationships/hyperlink" Target="https://www.pactomundial.org/2019/09/como-pueden-las-empresas-contribuir-al-ods-1/" TargetMode="External"/><Relationship Id="rId15" Type="http://schemas.openxmlformats.org/officeDocument/2006/relationships/hyperlink" Target="https://www.pactomundial.org/2019/10/sector-privado-ante-ods-11/" TargetMode="External"/><Relationship Id="rId10" Type="http://schemas.openxmlformats.org/officeDocument/2006/relationships/hyperlink" Target="https://www.pactomundial.org/2019/09/sector-privado-y-el-ods-6" TargetMode="External"/><Relationship Id="rId19" Type="http://schemas.openxmlformats.org/officeDocument/2006/relationships/hyperlink" Target="https://www.pactomundial.org/2019/12/sector-privado-ante-el-ods15" TargetMode="External"/><Relationship Id="rId4" Type="http://schemas.openxmlformats.org/officeDocument/2006/relationships/image" Target="../media/image3.png"/><Relationship Id="rId9" Type="http://schemas.openxmlformats.org/officeDocument/2006/relationships/hyperlink" Target="https://www.pactomundial.org/2019/09/sector-privado-ante-el-ods5/" TargetMode="External"/><Relationship Id="rId14" Type="http://schemas.openxmlformats.org/officeDocument/2006/relationships/hyperlink" Target="https://www.pactomundial.org/2019/10/sector-privado-ante-ods-10/" TargetMode="External"/></Relationships>
</file>

<file path=ppt/slides/_rels/slide19.xml.rels><?xml version="1.0" encoding="UTF-8" standalone="yes"?>
<Relationships xmlns="http://schemas.openxmlformats.org/package/2006/relationships"><Relationship Id="rId8" Type="http://schemas.openxmlformats.org/officeDocument/2006/relationships/image" Target="../media/image96.png"/><Relationship Id="rId3" Type="http://schemas.openxmlformats.org/officeDocument/2006/relationships/image" Target="../media/image91.png"/><Relationship Id="rId7" Type="http://schemas.openxmlformats.org/officeDocument/2006/relationships/image" Target="../media/image95.png"/><Relationship Id="rId12"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94.png"/><Relationship Id="rId11" Type="http://schemas.openxmlformats.org/officeDocument/2006/relationships/image" Target="../media/image2.png"/><Relationship Id="rId5" Type="http://schemas.openxmlformats.org/officeDocument/2006/relationships/image" Target="../media/image93.png"/><Relationship Id="rId10" Type="http://schemas.openxmlformats.org/officeDocument/2006/relationships/image" Target="../media/image89.png"/><Relationship Id="rId4" Type="http://schemas.openxmlformats.org/officeDocument/2006/relationships/image" Target="../media/image92.png"/><Relationship Id="rId9" Type="http://schemas.openxmlformats.org/officeDocument/2006/relationships/image" Target="../media/image97.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image" Target="../media/image100.emf"/><Relationship Id="rId2" Type="http://schemas.openxmlformats.org/officeDocument/2006/relationships/image" Target="../media/image99.e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13" Type="http://schemas.openxmlformats.org/officeDocument/2006/relationships/image" Target="../media/image16.jpg"/><Relationship Id="rId18" Type="http://schemas.openxmlformats.org/officeDocument/2006/relationships/image" Target="../media/image21.jpg"/><Relationship Id="rId26" Type="http://schemas.openxmlformats.org/officeDocument/2006/relationships/image" Target="../media/image29.png"/><Relationship Id="rId39" Type="http://schemas.openxmlformats.org/officeDocument/2006/relationships/image" Target="../media/image42.png"/><Relationship Id="rId21" Type="http://schemas.openxmlformats.org/officeDocument/2006/relationships/image" Target="../media/image24.png"/><Relationship Id="rId34" Type="http://schemas.openxmlformats.org/officeDocument/2006/relationships/image" Target="../media/image37.png"/><Relationship Id="rId42" Type="http://schemas.openxmlformats.org/officeDocument/2006/relationships/image" Target="../media/image45.jpg"/><Relationship Id="rId47" Type="http://schemas.openxmlformats.org/officeDocument/2006/relationships/image" Target="../media/image50.jpg"/><Relationship Id="rId50" Type="http://schemas.openxmlformats.org/officeDocument/2006/relationships/image" Target="../media/image53.png"/><Relationship Id="rId55" Type="http://schemas.openxmlformats.org/officeDocument/2006/relationships/image" Target="../media/image58.png"/><Relationship Id="rId63" Type="http://schemas.openxmlformats.org/officeDocument/2006/relationships/image" Target="../media/image66.jpg"/><Relationship Id="rId7" Type="http://schemas.openxmlformats.org/officeDocument/2006/relationships/image" Target="../media/image10.jpg"/><Relationship Id="rId2" Type="http://schemas.openxmlformats.org/officeDocument/2006/relationships/image" Target="../media/image5.jpg"/><Relationship Id="rId16" Type="http://schemas.openxmlformats.org/officeDocument/2006/relationships/image" Target="../media/image19.png"/><Relationship Id="rId20" Type="http://schemas.openxmlformats.org/officeDocument/2006/relationships/image" Target="../media/image23.jpg"/><Relationship Id="rId29" Type="http://schemas.openxmlformats.org/officeDocument/2006/relationships/image" Target="../media/image32.jpg"/><Relationship Id="rId41" Type="http://schemas.openxmlformats.org/officeDocument/2006/relationships/image" Target="../media/image44.jpg"/><Relationship Id="rId54" Type="http://schemas.openxmlformats.org/officeDocument/2006/relationships/image" Target="../media/image57.png"/><Relationship Id="rId62" Type="http://schemas.openxmlformats.org/officeDocument/2006/relationships/image" Target="../media/image65.png"/><Relationship Id="rId1" Type="http://schemas.openxmlformats.org/officeDocument/2006/relationships/slideLayout" Target="../slideLayouts/slideLayout2.xml"/><Relationship Id="rId6" Type="http://schemas.openxmlformats.org/officeDocument/2006/relationships/image" Target="../media/image9.jpg"/><Relationship Id="rId11" Type="http://schemas.openxmlformats.org/officeDocument/2006/relationships/image" Target="../media/image14.png"/><Relationship Id="rId24" Type="http://schemas.openxmlformats.org/officeDocument/2006/relationships/image" Target="../media/image27.jpg"/><Relationship Id="rId32" Type="http://schemas.openxmlformats.org/officeDocument/2006/relationships/image" Target="../media/image35.jpg"/><Relationship Id="rId37" Type="http://schemas.openxmlformats.org/officeDocument/2006/relationships/image" Target="../media/image40.jpg"/><Relationship Id="rId40" Type="http://schemas.openxmlformats.org/officeDocument/2006/relationships/image" Target="../media/image43.jpg"/><Relationship Id="rId45" Type="http://schemas.openxmlformats.org/officeDocument/2006/relationships/image" Target="../media/image48.jpg"/><Relationship Id="rId53" Type="http://schemas.openxmlformats.org/officeDocument/2006/relationships/image" Target="../media/image56.jpg"/><Relationship Id="rId58" Type="http://schemas.openxmlformats.org/officeDocument/2006/relationships/image" Target="../media/image61.jpg"/><Relationship Id="rId66" Type="http://schemas.openxmlformats.org/officeDocument/2006/relationships/image" Target="../media/image67.png"/><Relationship Id="rId5" Type="http://schemas.openxmlformats.org/officeDocument/2006/relationships/image" Target="../media/image8.jpg"/><Relationship Id="rId15" Type="http://schemas.openxmlformats.org/officeDocument/2006/relationships/image" Target="../media/image18.jpg"/><Relationship Id="rId23" Type="http://schemas.openxmlformats.org/officeDocument/2006/relationships/image" Target="../media/image26.png"/><Relationship Id="rId28" Type="http://schemas.openxmlformats.org/officeDocument/2006/relationships/image" Target="../media/image31.png"/><Relationship Id="rId36" Type="http://schemas.openxmlformats.org/officeDocument/2006/relationships/image" Target="../media/image39.png"/><Relationship Id="rId49" Type="http://schemas.openxmlformats.org/officeDocument/2006/relationships/image" Target="../media/image52.png"/><Relationship Id="rId57" Type="http://schemas.openxmlformats.org/officeDocument/2006/relationships/image" Target="../media/image60.png"/><Relationship Id="rId61" Type="http://schemas.openxmlformats.org/officeDocument/2006/relationships/image" Target="../media/image64.jpg"/><Relationship Id="rId10" Type="http://schemas.openxmlformats.org/officeDocument/2006/relationships/image" Target="../media/image13.jpg"/><Relationship Id="rId19" Type="http://schemas.openxmlformats.org/officeDocument/2006/relationships/image" Target="../media/image22.jpg"/><Relationship Id="rId31" Type="http://schemas.openxmlformats.org/officeDocument/2006/relationships/image" Target="../media/image34.png"/><Relationship Id="rId44" Type="http://schemas.openxmlformats.org/officeDocument/2006/relationships/image" Target="../media/image47.png"/><Relationship Id="rId52" Type="http://schemas.openxmlformats.org/officeDocument/2006/relationships/image" Target="../media/image55.jpg"/><Relationship Id="rId60" Type="http://schemas.openxmlformats.org/officeDocument/2006/relationships/image" Target="../media/image63.jpg"/><Relationship Id="rId65" Type="http://schemas.openxmlformats.org/officeDocument/2006/relationships/image" Target="../media/image3.png"/><Relationship Id="rId4" Type="http://schemas.openxmlformats.org/officeDocument/2006/relationships/image" Target="../media/image7.jpg"/><Relationship Id="rId9" Type="http://schemas.openxmlformats.org/officeDocument/2006/relationships/image" Target="../media/image12.jpg"/><Relationship Id="rId14" Type="http://schemas.openxmlformats.org/officeDocument/2006/relationships/image" Target="../media/image17.png"/><Relationship Id="rId22" Type="http://schemas.openxmlformats.org/officeDocument/2006/relationships/image" Target="../media/image25.jpg"/><Relationship Id="rId27" Type="http://schemas.openxmlformats.org/officeDocument/2006/relationships/image" Target="../media/image30.jpg"/><Relationship Id="rId30" Type="http://schemas.openxmlformats.org/officeDocument/2006/relationships/image" Target="../media/image33.jpg"/><Relationship Id="rId35" Type="http://schemas.openxmlformats.org/officeDocument/2006/relationships/image" Target="../media/image38.jpg"/><Relationship Id="rId43" Type="http://schemas.openxmlformats.org/officeDocument/2006/relationships/image" Target="../media/image46.jpg"/><Relationship Id="rId48" Type="http://schemas.openxmlformats.org/officeDocument/2006/relationships/image" Target="../media/image51.jpeg"/><Relationship Id="rId56" Type="http://schemas.openxmlformats.org/officeDocument/2006/relationships/image" Target="../media/image59.jpg"/><Relationship Id="rId64" Type="http://schemas.openxmlformats.org/officeDocument/2006/relationships/image" Target="../media/image2.png"/><Relationship Id="rId8" Type="http://schemas.openxmlformats.org/officeDocument/2006/relationships/image" Target="../media/image11.jpg"/><Relationship Id="rId51" Type="http://schemas.openxmlformats.org/officeDocument/2006/relationships/image" Target="../media/image54.jpg"/><Relationship Id="rId3" Type="http://schemas.openxmlformats.org/officeDocument/2006/relationships/image" Target="../media/image6.png"/><Relationship Id="rId12" Type="http://schemas.openxmlformats.org/officeDocument/2006/relationships/image" Target="../media/image15.png"/><Relationship Id="rId17" Type="http://schemas.openxmlformats.org/officeDocument/2006/relationships/image" Target="../media/image20.png"/><Relationship Id="rId25" Type="http://schemas.openxmlformats.org/officeDocument/2006/relationships/image" Target="../media/image28.JPG"/><Relationship Id="rId33" Type="http://schemas.openxmlformats.org/officeDocument/2006/relationships/image" Target="../media/image36.png"/><Relationship Id="rId38" Type="http://schemas.openxmlformats.org/officeDocument/2006/relationships/image" Target="../media/image41.jpg"/><Relationship Id="rId46" Type="http://schemas.openxmlformats.org/officeDocument/2006/relationships/image" Target="../media/image49.jpg"/><Relationship Id="rId59" Type="http://schemas.openxmlformats.org/officeDocument/2006/relationships/image" Target="../media/image62.png"/></Relationships>
</file>

<file path=ppt/slides/_rels/slide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69.emf"/><Relationship Id="rId7"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71.emf"/><Relationship Id="rId4" Type="http://schemas.openxmlformats.org/officeDocument/2006/relationships/image" Target="../media/image70.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
        <p:nvSpPr>
          <p:cNvPr id="85" name="Google Shape;85;p1"/>
          <p:cNvSpPr txBox="1"/>
          <p:nvPr/>
        </p:nvSpPr>
        <p:spPr>
          <a:xfrm>
            <a:off x="604777" y="1206497"/>
            <a:ext cx="5914800" cy="2313775"/>
          </a:xfrm>
          <a:prstGeom prst="rect">
            <a:avLst/>
          </a:prstGeom>
          <a:no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90000"/>
              </a:lnSpc>
              <a:spcBef>
                <a:spcPts val="0"/>
              </a:spcBef>
              <a:spcAft>
                <a:spcPts val="0"/>
              </a:spcAft>
              <a:buClr>
                <a:srgbClr val="000000"/>
              </a:buClr>
              <a:buSzPts val="2000"/>
              <a:buFont typeface="Avenir"/>
              <a:buNone/>
              <a:tabLst/>
              <a:defRPr/>
            </a:pPr>
            <a:r>
              <a:rPr kumimoji="0" lang="es-ES" sz="3600" b="1" i="0" u="none" strike="noStrike" kern="0" cap="none" spc="0" normalizeH="0" baseline="0" noProof="0" dirty="0">
                <a:ln>
                  <a:noFill/>
                </a:ln>
                <a:solidFill>
                  <a:srgbClr val="000000"/>
                </a:solidFill>
                <a:effectLst/>
                <a:uLnTx/>
                <a:uFillTx/>
                <a:latin typeface="+mj-lt"/>
                <a:ea typeface="Avenir"/>
                <a:cs typeface="Avenir"/>
                <a:sym typeface="Avenir"/>
              </a:rPr>
              <a:t>METODOLOGÍA DE EVALUACIÓN DE LA ECONOMÍA CIRCULAR Y LOS ODS EN EL CLÚSTER </a:t>
            </a:r>
            <a:r>
              <a:rPr kumimoji="0" lang="es-ES" sz="3600" b="1" i="0" u="none" strike="noStrike" kern="0" cap="none" spc="0" normalizeH="0" baseline="0" noProof="0" dirty="0">
                <a:ln>
                  <a:noFill/>
                </a:ln>
                <a:solidFill>
                  <a:srgbClr val="F2D644"/>
                </a:solidFill>
                <a:effectLst/>
                <a:uLnTx/>
                <a:uFillTx/>
                <a:latin typeface="+mj-lt"/>
                <a:ea typeface="Avenir"/>
                <a:cs typeface="Avenir"/>
                <a:sym typeface="Avenir"/>
              </a:rPr>
              <a:t>GK RECYCLING </a:t>
            </a:r>
            <a:endParaRPr kumimoji="0" sz="3600" b="1" i="0" u="none" strike="noStrike" kern="0" cap="none" spc="0" normalizeH="0" baseline="0" noProof="0" dirty="0">
              <a:ln>
                <a:noFill/>
              </a:ln>
              <a:solidFill>
                <a:srgbClr val="F2D644"/>
              </a:solidFill>
              <a:effectLst/>
              <a:uLnTx/>
              <a:uFillTx/>
              <a:latin typeface="+mj-lt"/>
              <a:cs typeface="Arial"/>
              <a:sym typeface="Arial"/>
            </a:endParaRPr>
          </a:p>
        </p:txBody>
      </p:sp>
      <p:pic>
        <p:nvPicPr>
          <p:cNvPr id="5" name="Imagen 4">
            <a:extLst>
              <a:ext uri="{FF2B5EF4-FFF2-40B4-BE49-F238E27FC236}">
                <a16:creationId xmlns:a16="http://schemas.microsoft.com/office/drawing/2014/main" id="{442BA71D-4320-4C89-A968-44587CD6CDB5}"/>
              </a:ext>
            </a:extLst>
          </p:cNvPr>
          <p:cNvPicPr>
            <a:picLocks noChangeAspect="1"/>
          </p:cNvPicPr>
          <p:nvPr/>
        </p:nvPicPr>
        <p:blipFill>
          <a:blip r:embed="rId3"/>
          <a:stretch>
            <a:fillRect/>
          </a:stretch>
        </p:blipFill>
        <p:spPr>
          <a:xfrm>
            <a:off x="936358" y="5870056"/>
            <a:ext cx="2114660" cy="869360"/>
          </a:xfrm>
          <a:prstGeom prst="rect">
            <a:avLst/>
          </a:prstGeom>
        </p:spPr>
      </p:pic>
      <p:pic>
        <p:nvPicPr>
          <p:cNvPr id="2" name="Imagen 1">
            <a:extLst>
              <a:ext uri="{FF2B5EF4-FFF2-40B4-BE49-F238E27FC236}">
                <a16:creationId xmlns:a16="http://schemas.microsoft.com/office/drawing/2014/main" id="{1C8406B0-4889-4581-8C47-C366E9FF574B}"/>
              </a:ext>
            </a:extLst>
          </p:cNvPr>
          <p:cNvPicPr>
            <a:picLocks noChangeAspect="1"/>
          </p:cNvPicPr>
          <p:nvPr/>
        </p:nvPicPr>
        <p:blipFill>
          <a:blip r:embed="rId4"/>
          <a:stretch>
            <a:fillRect/>
          </a:stretch>
        </p:blipFill>
        <p:spPr>
          <a:xfrm>
            <a:off x="4731637" y="5870056"/>
            <a:ext cx="2728725" cy="888745"/>
          </a:xfrm>
          <a:prstGeom prst="rect">
            <a:avLst/>
          </a:prstGeom>
        </p:spPr>
      </p:pic>
      <p:pic>
        <p:nvPicPr>
          <p:cNvPr id="3" name="Imagen 2">
            <a:extLst>
              <a:ext uri="{FF2B5EF4-FFF2-40B4-BE49-F238E27FC236}">
                <a16:creationId xmlns:a16="http://schemas.microsoft.com/office/drawing/2014/main" id="{61E629C1-072E-43C4-8698-4DA5F774B149}"/>
              </a:ext>
            </a:extLst>
          </p:cNvPr>
          <p:cNvPicPr>
            <a:picLocks noChangeAspect="1"/>
          </p:cNvPicPr>
          <p:nvPr/>
        </p:nvPicPr>
        <p:blipFill>
          <a:blip r:embed="rId5"/>
          <a:stretch>
            <a:fillRect/>
          </a:stretch>
        </p:blipFill>
        <p:spPr>
          <a:xfrm>
            <a:off x="6519577" y="462741"/>
            <a:ext cx="5219174" cy="4136420"/>
          </a:xfrm>
          <a:prstGeom prst="rect">
            <a:avLst/>
          </a:prstGeom>
        </p:spPr>
      </p:pic>
    </p:spTree>
    <p:extLst>
      <p:ext uri="{BB962C8B-B14F-4D97-AF65-F5344CB8AC3E}">
        <p14:creationId xmlns:p14="http://schemas.microsoft.com/office/powerpoint/2010/main" val="41624769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cxnSp>
        <p:nvCxnSpPr>
          <p:cNvPr id="4" name="Conector recto de flecha 3">
            <a:extLst>
              <a:ext uri="{FF2B5EF4-FFF2-40B4-BE49-F238E27FC236}">
                <a16:creationId xmlns:a16="http://schemas.microsoft.com/office/drawing/2014/main" id="{427FCF69-2ABA-644E-B9F3-164EE5FD97C1}"/>
              </a:ext>
            </a:extLst>
          </p:cNvPr>
          <p:cNvCxnSpPr>
            <a:cxnSpLocks/>
            <a:endCxn id="31" idx="2"/>
          </p:cNvCxnSpPr>
          <p:nvPr/>
        </p:nvCxnSpPr>
        <p:spPr>
          <a:xfrm flipH="1" flipV="1">
            <a:off x="7516110" y="1933400"/>
            <a:ext cx="17182" cy="436362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07" name="Google Shape;107;gb21d4c34d8_0_29"/>
          <p:cNvSpPr txBox="1"/>
          <p:nvPr/>
        </p:nvSpPr>
        <p:spPr>
          <a:xfrm>
            <a:off x="940850" y="358075"/>
            <a:ext cx="10310400" cy="789000"/>
          </a:xfrm>
          <a:prstGeom prst="rect">
            <a:avLst/>
          </a:prstGeom>
          <a:no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90000"/>
              </a:lnSpc>
              <a:spcBef>
                <a:spcPts val="0"/>
              </a:spcBef>
              <a:spcAft>
                <a:spcPts val="0"/>
              </a:spcAft>
              <a:buClr>
                <a:srgbClr val="000000"/>
              </a:buClr>
              <a:buSzPts val="2400"/>
              <a:buFont typeface="Avenir"/>
              <a:buNone/>
              <a:tabLst/>
              <a:defRPr/>
            </a:pPr>
            <a:r>
              <a:rPr kumimoji="0" lang="es-ES" sz="1200" b="1" i="0" u="none" strike="noStrike" kern="0" cap="none" spc="0" normalizeH="0" baseline="0" noProof="0" dirty="0">
                <a:ln>
                  <a:noFill/>
                </a:ln>
                <a:solidFill>
                  <a:srgbClr val="DF6336"/>
                </a:solidFill>
                <a:effectLst/>
                <a:uLnTx/>
                <a:uFillTx/>
                <a:latin typeface="+mj-lt"/>
                <a:ea typeface="Avenir"/>
                <a:cs typeface="Avenir"/>
                <a:sym typeface="Avenir"/>
              </a:rPr>
              <a:t>METODOLOGÍA</a:t>
            </a:r>
            <a:endParaRPr kumimoji="0" sz="1200" b="1" i="0" u="none" strike="noStrike" kern="0" cap="none" spc="0" normalizeH="0" baseline="0" noProof="0" dirty="0">
              <a:ln>
                <a:noFill/>
              </a:ln>
              <a:solidFill>
                <a:srgbClr val="DF6336"/>
              </a:solidFill>
              <a:effectLst/>
              <a:uLnTx/>
              <a:uFillTx/>
              <a:latin typeface="+mj-lt"/>
              <a:ea typeface="Avenir"/>
              <a:cs typeface="Avenir"/>
              <a:sym typeface="Avenir"/>
            </a:endParaRPr>
          </a:p>
          <a:p>
            <a:pPr marL="0" marR="0" lvl="0" indent="0" algn="l" defTabSz="914400" rtl="0" eaLnBrk="1" fontAlgn="auto" latinLnBrk="0" hangingPunct="1">
              <a:lnSpc>
                <a:spcPct val="90000"/>
              </a:lnSpc>
              <a:spcBef>
                <a:spcPts val="0"/>
              </a:spcBef>
              <a:spcAft>
                <a:spcPts val="0"/>
              </a:spcAft>
              <a:buClr>
                <a:srgbClr val="000000"/>
              </a:buClr>
              <a:buSzPts val="2400"/>
              <a:buFont typeface="Avenir"/>
              <a:buNone/>
              <a:tabLst/>
              <a:defRPr/>
            </a:pPr>
            <a:r>
              <a:rPr kumimoji="0" lang="es-ES" sz="2400" b="1" i="0" u="none" strike="noStrike" kern="0" cap="none" spc="0" normalizeH="0" baseline="0" noProof="0" dirty="0">
                <a:ln>
                  <a:noFill/>
                </a:ln>
                <a:solidFill>
                  <a:srgbClr val="000000"/>
                </a:solidFill>
                <a:effectLst/>
                <a:uLnTx/>
                <a:uFillTx/>
                <a:latin typeface="+mj-lt"/>
                <a:ea typeface="Avenir"/>
                <a:cs typeface="Avenir"/>
                <a:sym typeface="Avenir"/>
              </a:rPr>
              <a:t>MARCO TEÓRICO: DEFINICIONES Y CONCEPTOS</a:t>
            </a:r>
            <a:endParaRPr kumimoji="0" sz="1400" b="1" i="0" u="none" strike="noStrike" kern="0" cap="none" spc="0" normalizeH="0" baseline="0" noProof="0" dirty="0">
              <a:ln>
                <a:noFill/>
              </a:ln>
              <a:solidFill>
                <a:srgbClr val="000000"/>
              </a:solidFill>
              <a:effectLst/>
              <a:uLnTx/>
              <a:uFillTx/>
              <a:latin typeface="+mj-lt"/>
              <a:ea typeface="+mn-ea"/>
              <a:cs typeface="Arial"/>
              <a:sym typeface="Arial"/>
            </a:endParaRPr>
          </a:p>
        </p:txBody>
      </p:sp>
      <p:pic>
        <p:nvPicPr>
          <p:cNvPr id="23" name="Picture 2">
            <a:extLst>
              <a:ext uri="{FF2B5EF4-FFF2-40B4-BE49-F238E27FC236}">
                <a16:creationId xmlns:a16="http://schemas.microsoft.com/office/drawing/2014/main" id="{824FD527-71B8-804F-B9F3-D75B3F206D5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66315" y="4995153"/>
            <a:ext cx="540000" cy="54000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3">
            <a:extLst>
              <a:ext uri="{FF2B5EF4-FFF2-40B4-BE49-F238E27FC236}">
                <a16:creationId xmlns:a16="http://schemas.microsoft.com/office/drawing/2014/main" id="{F02ECD0E-EB9A-124C-A16D-C2E86759F03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63292" y="2784810"/>
            <a:ext cx="540000" cy="54000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4">
            <a:extLst>
              <a:ext uri="{FF2B5EF4-FFF2-40B4-BE49-F238E27FC236}">
                <a16:creationId xmlns:a16="http://schemas.microsoft.com/office/drawing/2014/main" id="{04711B2D-8B7C-8C4C-B03C-4DE3CABB551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60269" y="4992984"/>
            <a:ext cx="540000" cy="54000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5">
            <a:extLst>
              <a:ext uri="{FF2B5EF4-FFF2-40B4-BE49-F238E27FC236}">
                <a16:creationId xmlns:a16="http://schemas.microsoft.com/office/drawing/2014/main" id="{969231FD-2759-4242-A786-B119B614709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63292" y="2188779"/>
            <a:ext cx="540000" cy="54000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6">
            <a:extLst>
              <a:ext uri="{FF2B5EF4-FFF2-40B4-BE49-F238E27FC236}">
                <a16:creationId xmlns:a16="http://schemas.microsoft.com/office/drawing/2014/main" id="{14245FFB-14B3-B84A-96D1-CB4640FD1B2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660269" y="2784810"/>
            <a:ext cx="540000" cy="540000"/>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7">
            <a:extLst>
              <a:ext uri="{FF2B5EF4-FFF2-40B4-BE49-F238E27FC236}">
                <a16:creationId xmlns:a16="http://schemas.microsoft.com/office/drawing/2014/main" id="{4C2655A3-6D78-EB43-97DA-02A29CB884A4}"/>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263292" y="5611803"/>
            <a:ext cx="540000" cy="54000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8">
            <a:extLst>
              <a:ext uri="{FF2B5EF4-FFF2-40B4-BE49-F238E27FC236}">
                <a16:creationId xmlns:a16="http://schemas.microsoft.com/office/drawing/2014/main" id="{C849F749-46DF-A549-9806-496647555866}"/>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350439" y="4196207"/>
            <a:ext cx="540000" cy="540000"/>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9">
            <a:extLst>
              <a:ext uri="{FF2B5EF4-FFF2-40B4-BE49-F238E27FC236}">
                <a16:creationId xmlns:a16="http://schemas.microsoft.com/office/drawing/2014/main" id="{BC9861DD-F39C-964B-83DB-1C5EFB2E3A24}"/>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657578" y="5611803"/>
            <a:ext cx="540000" cy="540000"/>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10">
            <a:extLst>
              <a:ext uri="{FF2B5EF4-FFF2-40B4-BE49-F238E27FC236}">
                <a16:creationId xmlns:a16="http://schemas.microsoft.com/office/drawing/2014/main" id="{41192AC2-A350-1F4E-882C-A7F833666E00}"/>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246110" y="1393400"/>
            <a:ext cx="540000" cy="540000"/>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11">
            <a:extLst>
              <a:ext uri="{FF2B5EF4-FFF2-40B4-BE49-F238E27FC236}">
                <a16:creationId xmlns:a16="http://schemas.microsoft.com/office/drawing/2014/main" id="{DC2CC3DF-DC70-3745-90A5-F1054E7FDE42}"/>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561867" y="3581587"/>
            <a:ext cx="540000" cy="540000"/>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12">
            <a:extLst>
              <a:ext uri="{FF2B5EF4-FFF2-40B4-BE49-F238E27FC236}">
                <a16:creationId xmlns:a16="http://schemas.microsoft.com/office/drawing/2014/main" id="{28F57C10-2689-3349-95C2-596D60714B74}"/>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263292" y="4992984"/>
            <a:ext cx="540000" cy="54000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13">
            <a:extLst>
              <a:ext uri="{FF2B5EF4-FFF2-40B4-BE49-F238E27FC236}">
                <a16:creationId xmlns:a16="http://schemas.microsoft.com/office/drawing/2014/main" id="{B387010D-9A16-D246-99F5-F0DC188934D5}"/>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660269" y="2188779"/>
            <a:ext cx="540000" cy="540000"/>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14">
            <a:extLst>
              <a:ext uri="{FF2B5EF4-FFF2-40B4-BE49-F238E27FC236}">
                <a16:creationId xmlns:a16="http://schemas.microsoft.com/office/drawing/2014/main" id="{EB604CB4-7A66-A746-B60B-EB34239CC940}"/>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961823" y="4196207"/>
            <a:ext cx="540000" cy="540000"/>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15">
            <a:extLst>
              <a:ext uri="{FF2B5EF4-FFF2-40B4-BE49-F238E27FC236}">
                <a16:creationId xmlns:a16="http://schemas.microsoft.com/office/drawing/2014/main" id="{95814FB9-C128-FA48-A502-AAC9EB4FDE9C}"/>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956153" y="3581587"/>
            <a:ext cx="540000" cy="54000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16">
            <a:extLst>
              <a:ext uri="{FF2B5EF4-FFF2-40B4-BE49-F238E27FC236}">
                <a16:creationId xmlns:a16="http://schemas.microsoft.com/office/drawing/2014/main" id="{22227AC4-1E0F-1940-AD68-1EADD7958F89}"/>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7866315" y="2784810"/>
            <a:ext cx="540000" cy="540000"/>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17">
            <a:extLst>
              <a:ext uri="{FF2B5EF4-FFF2-40B4-BE49-F238E27FC236}">
                <a16:creationId xmlns:a16="http://schemas.microsoft.com/office/drawing/2014/main" id="{CFC268DE-632E-234C-AA42-508E6BC11E15}"/>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7866315" y="2188779"/>
            <a:ext cx="540000" cy="540000"/>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18">
            <a:extLst>
              <a:ext uri="{FF2B5EF4-FFF2-40B4-BE49-F238E27FC236}">
                <a16:creationId xmlns:a16="http://schemas.microsoft.com/office/drawing/2014/main" id="{6551D457-8C58-0846-9D2A-59A1B92937AC}"/>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6350439" y="3581587"/>
            <a:ext cx="540000" cy="540000"/>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17">
            <a:extLst>
              <a:ext uri="{FF2B5EF4-FFF2-40B4-BE49-F238E27FC236}">
                <a16:creationId xmlns:a16="http://schemas.microsoft.com/office/drawing/2014/main" id="{2C5E8A37-AB95-5B47-82C4-DE56DAEDB576}"/>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8164890" y="3581587"/>
            <a:ext cx="540000" cy="540000"/>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13">
            <a:extLst>
              <a:ext uri="{FF2B5EF4-FFF2-40B4-BE49-F238E27FC236}">
                <a16:creationId xmlns:a16="http://schemas.microsoft.com/office/drawing/2014/main" id="{04F12A85-C1FF-4F40-A0C4-F666E447B9B1}"/>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561867" y="4196207"/>
            <a:ext cx="540000" cy="540000"/>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16">
            <a:extLst>
              <a:ext uri="{FF2B5EF4-FFF2-40B4-BE49-F238E27FC236}">
                <a16:creationId xmlns:a16="http://schemas.microsoft.com/office/drawing/2014/main" id="{EFFE530D-655B-4B46-9892-6584140A2C15}"/>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8164890" y="4196207"/>
            <a:ext cx="540000" cy="540000"/>
          </a:xfrm>
          <a:prstGeom prst="rect">
            <a:avLst/>
          </a:prstGeom>
          <a:noFill/>
          <a:extLst>
            <a:ext uri="{909E8E84-426E-40DD-AFC4-6F175D3DCCD1}">
              <a14:hiddenFill xmlns:a14="http://schemas.microsoft.com/office/drawing/2010/main">
                <a:solidFill>
                  <a:srgbClr val="FFFFFF"/>
                </a:solidFill>
              </a14:hiddenFill>
            </a:ext>
          </a:extLst>
        </p:spPr>
      </p:pic>
      <p:sp>
        <p:nvSpPr>
          <p:cNvPr id="45" name="Google Shape;108;gb21d4c34d8_0_29">
            <a:extLst>
              <a:ext uri="{FF2B5EF4-FFF2-40B4-BE49-F238E27FC236}">
                <a16:creationId xmlns:a16="http://schemas.microsoft.com/office/drawing/2014/main" id="{D52906D8-9B0B-2043-AAC5-B367195FD611}"/>
              </a:ext>
            </a:extLst>
          </p:cNvPr>
          <p:cNvSpPr/>
          <p:nvPr/>
        </p:nvSpPr>
        <p:spPr>
          <a:xfrm>
            <a:off x="9266857" y="2034700"/>
            <a:ext cx="2009775" cy="403854"/>
          </a:xfrm>
          <a:prstGeom prst="rect">
            <a:avLst/>
          </a:prstGeom>
          <a:noFill/>
          <a:ln>
            <a:noFill/>
          </a:ln>
        </p:spPr>
        <p:txBody>
          <a:bodyPr spcFirstLastPara="1" wrap="square" lIns="91425" tIns="45700" rIns="91425" bIns="45700" anchor="ctr" anchorCtr="0">
            <a:noAutofit/>
          </a:bodyPr>
          <a:lstStyle/>
          <a:p>
            <a:pPr marL="0" marR="0" lvl="0" indent="0" algn="r"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1000" b="1" i="0" u="none" strike="noStrike" kern="0" cap="none" spc="0" normalizeH="0" baseline="0" noProof="0" dirty="0">
                <a:ln>
                  <a:noFill/>
                </a:ln>
                <a:solidFill>
                  <a:srgbClr val="000000"/>
                </a:solidFill>
                <a:effectLst/>
                <a:uLnTx/>
                <a:uFillTx/>
                <a:latin typeface="+mj-lt"/>
                <a:ea typeface="Avenir"/>
                <a:cs typeface="Avenir"/>
                <a:sym typeface="Avenir"/>
              </a:rPr>
              <a:t>DIMENSIÓN ECONÓMICA</a:t>
            </a:r>
            <a:endParaRPr kumimoji="0" sz="1000" b="1" i="0" u="none" strike="noStrike" kern="0" cap="none" spc="0" normalizeH="0" baseline="0" noProof="0" dirty="0">
              <a:ln>
                <a:noFill/>
              </a:ln>
              <a:solidFill>
                <a:srgbClr val="000000"/>
              </a:solidFill>
              <a:effectLst/>
              <a:uLnTx/>
              <a:uFillTx/>
              <a:latin typeface="+mj-lt"/>
              <a:ea typeface="Avenir"/>
              <a:cs typeface="Avenir"/>
              <a:sym typeface="Avenir"/>
            </a:endParaRPr>
          </a:p>
        </p:txBody>
      </p:sp>
      <p:sp>
        <p:nvSpPr>
          <p:cNvPr id="46" name="Google Shape;108;gb21d4c34d8_0_29">
            <a:extLst>
              <a:ext uri="{FF2B5EF4-FFF2-40B4-BE49-F238E27FC236}">
                <a16:creationId xmlns:a16="http://schemas.microsoft.com/office/drawing/2014/main" id="{E81658F1-0C86-D44E-B208-9114A6998F36}"/>
              </a:ext>
            </a:extLst>
          </p:cNvPr>
          <p:cNvSpPr/>
          <p:nvPr/>
        </p:nvSpPr>
        <p:spPr>
          <a:xfrm>
            <a:off x="9162083" y="3421707"/>
            <a:ext cx="2089168" cy="403854"/>
          </a:xfrm>
          <a:prstGeom prst="rect">
            <a:avLst/>
          </a:prstGeom>
          <a:noFill/>
          <a:ln>
            <a:noFill/>
          </a:ln>
        </p:spPr>
        <p:txBody>
          <a:bodyPr spcFirstLastPara="1" wrap="square" lIns="91425" tIns="45700" rIns="91425" bIns="45700" anchor="ctr" anchorCtr="0">
            <a:noAutofit/>
          </a:bodyPr>
          <a:lstStyle/>
          <a:p>
            <a:pPr marL="0" marR="0" lvl="0" indent="0" algn="r"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1000" b="1" i="0" u="none" strike="noStrike" kern="0" cap="none" spc="0" normalizeH="0" baseline="0" noProof="0" dirty="0">
                <a:ln>
                  <a:noFill/>
                </a:ln>
                <a:solidFill>
                  <a:srgbClr val="000000"/>
                </a:solidFill>
                <a:effectLst/>
                <a:uLnTx/>
                <a:uFillTx/>
                <a:latin typeface="+mj-lt"/>
                <a:ea typeface="Avenir"/>
                <a:cs typeface="Avenir"/>
                <a:sym typeface="Avenir"/>
              </a:rPr>
              <a:t>DIMENSIÓN SOCIAL</a:t>
            </a:r>
            <a:endParaRPr kumimoji="0" sz="1000" b="1" i="0" u="none" strike="noStrike" kern="0" cap="none" spc="0" normalizeH="0" baseline="0" noProof="0" dirty="0">
              <a:ln>
                <a:noFill/>
              </a:ln>
              <a:solidFill>
                <a:srgbClr val="000000"/>
              </a:solidFill>
              <a:effectLst/>
              <a:uLnTx/>
              <a:uFillTx/>
              <a:latin typeface="+mj-lt"/>
              <a:ea typeface="Avenir"/>
              <a:cs typeface="Avenir"/>
              <a:sym typeface="Avenir"/>
            </a:endParaRPr>
          </a:p>
        </p:txBody>
      </p:sp>
      <p:sp>
        <p:nvSpPr>
          <p:cNvPr id="47" name="Google Shape;108;gb21d4c34d8_0_29">
            <a:extLst>
              <a:ext uri="{FF2B5EF4-FFF2-40B4-BE49-F238E27FC236}">
                <a16:creationId xmlns:a16="http://schemas.microsoft.com/office/drawing/2014/main" id="{C13CFB07-6DCA-E54F-B255-A0CE8AC3EDD3}"/>
              </a:ext>
            </a:extLst>
          </p:cNvPr>
          <p:cNvSpPr/>
          <p:nvPr/>
        </p:nvSpPr>
        <p:spPr>
          <a:xfrm>
            <a:off x="9117870" y="4821881"/>
            <a:ext cx="2158762" cy="403854"/>
          </a:xfrm>
          <a:prstGeom prst="rect">
            <a:avLst/>
          </a:prstGeom>
          <a:noFill/>
          <a:ln>
            <a:noFill/>
          </a:ln>
        </p:spPr>
        <p:txBody>
          <a:bodyPr spcFirstLastPara="1" wrap="square" lIns="91425" tIns="45700" rIns="91425" bIns="45700" anchor="ctr" anchorCtr="0">
            <a:noAutofit/>
          </a:bodyPr>
          <a:lstStyle/>
          <a:p>
            <a:pPr marL="0" marR="0" lvl="0" indent="0" algn="r"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1000" b="1" i="0" u="none" strike="noStrike" kern="0" cap="none" spc="0" normalizeH="0" baseline="0" noProof="0" dirty="0">
                <a:ln>
                  <a:noFill/>
                </a:ln>
                <a:solidFill>
                  <a:srgbClr val="000000"/>
                </a:solidFill>
                <a:effectLst/>
                <a:uLnTx/>
                <a:uFillTx/>
                <a:latin typeface="+mj-lt"/>
                <a:ea typeface="Avenir"/>
                <a:cs typeface="Avenir"/>
                <a:sym typeface="Avenir"/>
              </a:rPr>
              <a:t>DIMENSIÓN ECOLÓGICA</a:t>
            </a:r>
            <a:endParaRPr kumimoji="0" sz="1000" b="1" i="0" u="none" strike="noStrike" kern="0" cap="none" spc="0" normalizeH="0" baseline="0" noProof="0" dirty="0">
              <a:ln>
                <a:noFill/>
              </a:ln>
              <a:solidFill>
                <a:srgbClr val="000000"/>
              </a:solidFill>
              <a:effectLst/>
              <a:uLnTx/>
              <a:uFillTx/>
              <a:latin typeface="+mj-lt"/>
              <a:ea typeface="Avenir"/>
              <a:cs typeface="Avenir"/>
              <a:sym typeface="Avenir"/>
            </a:endParaRPr>
          </a:p>
        </p:txBody>
      </p:sp>
      <p:cxnSp>
        <p:nvCxnSpPr>
          <p:cNvPr id="9" name="Conector recto 8">
            <a:extLst>
              <a:ext uri="{FF2B5EF4-FFF2-40B4-BE49-F238E27FC236}">
                <a16:creationId xmlns:a16="http://schemas.microsoft.com/office/drawing/2014/main" id="{1EEB1737-C354-7547-A58A-12063556FEB1}"/>
              </a:ext>
            </a:extLst>
          </p:cNvPr>
          <p:cNvCxnSpPr>
            <a:cxnSpLocks/>
          </p:cNvCxnSpPr>
          <p:nvPr/>
        </p:nvCxnSpPr>
        <p:spPr>
          <a:xfrm>
            <a:off x="8943007" y="2034700"/>
            <a:ext cx="2228850" cy="0"/>
          </a:xfrm>
          <a:prstGeom prst="line">
            <a:avLst/>
          </a:prstGeom>
        </p:spPr>
        <p:style>
          <a:lnRef idx="1">
            <a:schemeClr val="dk1"/>
          </a:lnRef>
          <a:fillRef idx="0">
            <a:schemeClr val="dk1"/>
          </a:fillRef>
          <a:effectRef idx="0">
            <a:schemeClr val="dk1"/>
          </a:effectRef>
          <a:fontRef idx="minor">
            <a:schemeClr val="tx1"/>
          </a:fontRef>
        </p:style>
      </p:cxnSp>
      <p:cxnSp>
        <p:nvCxnSpPr>
          <p:cNvPr id="57" name="Conector recto 56">
            <a:extLst>
              <a:ext uri="{FF2B5EF4-FFF2-40B4-BE49-F238E27FC236}">
                <a16:creationId xmlns:a16="http://schemas.microsoft.com/office/drawing/2014/main" id="{D1D00E2C-26CE-2D47-BE46-B653F21F46AE}"/>
              </a:ext>
            </a:extLst>
          </p:cNvPr>
          <p:cNvCxnSpPr>
            <a:cxnSpLocks/>
          </p:cNvCxnSpPr>
          <p:nvPr/>
        </p:nvCxnSpPr>
        <p:spPr>
          <a:xfrm>
            <a:off x="8951564" y="3434875"/>
            <a:ext cx="2228850" cy="0"/>
          </a:xfrm>
          <a:prstGeom prst="line">
            <a:avLst/>
          </a:prstGeom>
        </p:spPr>
        <p:style>
          <a:lnRef idx="1">
            <a:schemeClr val="dk1"/>
          </a:lnRef>
          <a:fillRef idx="0">
            <a:schemeClr val="dk1"/>
          </a:fillRef>
          <a:effectRef idx="0">
            <a:schemeClr val="dk1"/>
          </a:effectRef>
          <a:fontRef idx="minor">
            <a:schemeClr val="tx1"/>
          </a:fontRef>
        </p:style>
      </p:cxnSp>
      <p:cxnSp>
        <p:nvCxnSpPr>
          <p:cNvPr id="59" name="Conector recto 58">
            <a:extLst>
              <a:ext uri="{FF2B5EF4-FFF2-40B4-BE49-F238E27FC236}">
                <a16:creationId xmlns:a16="http://schemas.microsoft.com/office/drawing/2014/main" id="{0A50F7AB-FAB0-D949-8B41-D0199FD1B0CA}"/>
              </a:ext>
            </a:extLst>
          </p:cNvPr>
          <p:cNvCxnSpPr>
            <a:cxnSpLocks/>
          </p:cNvCxnSpPr>
          <p:nvPr/>
        </p:nvCxnSpPr>
        <p:spPr>
          <a:xfrm>
            <a:off x="8943007" y="4869668"/>
            <a:ext cx="2228850" cy="0"/>
          </a:xfrm>
          <a:prstGeom prst="line">
            <a:avLst/>
          </a:prstGeom>
        </p:spPr>
        <p:style>
          <a:lnRef idx="1">
            <a:schemeClr val="dk1"/>
          </a:lnRef>
          <a:fillRef idx="0">
            <a:schemeClr val="dk1"/>
          </a:fillRef>
          <a:effectRef idx="0">
            <a:schemeClr val="dk1"/>
          </a:effectRef>
          <a:fontRef idx="minor">
            <a:schemeClr val="tx1"/>
          </a:fontRef>
        </p:style>
      </p:cxnSp>
      <p:sp>
        <p:nvSpPr>
          <p:cNvPr id="64" name="Google Shape;108;gb21d4c34d8_0_29">
            <a:extLst>
              <a:ext uri="{FF2B5EF4-FFF2-40B4-BE49-F238E27FC236}">
                <a16:creationId xmlns:a16="http://schemas.microsoft.com/office/drawing/2014/main" id="{C0F8DEFF-2153-6A4A-B77A-92F74FBF53D4}"/>
              </a:ext>
            </a:extLst>
          </p:cNvPr>
          <p:cNvSpPr/>
          <p:nvPr/>
        </p:nvSpPr>
        <p:spPr>
          <a:xfrm>
            <a:off x="942910" y="2193782"/>
            <a:ext cx="4195185" cy="3599584"/>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15000"/>
              </a:lnSpc>
              <a:spcBef>
                <a:spcPts val="1200"/>
              </a:spcBef>
              <a:spcAft>
                <a:spcPts val="0"/>
              </a:spcAft>
              <a:buClr>
                <a:srgbClr val="000000"/>
              </a:buClr>
              <a:buSzPts val="1800"/>
              <a:buFont typeface="Arial"/>
              <a:buNone/>
              <a:tabLst/>
              <a:defRPr/>
            </a:pPr>
            <a:r>
              <a:rPr kumimoji="0" lang="es-ES" b="0" i="0" u="none" strike="noStrike" kern="0" cap="none" spc="0" normalizeH="0" baseline="0" noProof="0" dirty="0">
                <a:ln>
                  <a:noFill/>
                </a:ln>
                <a:solidFill>
                  <a:srgbClr val="000000"/>
                </a:solidFill>
                <a:effectLst/>
                <a:uLnTx/>
                <a:uFillTx/>
                <a:latin typeface="+mj-lt"/>
                <a:ea typeface="Avenir"/>
                <a:cs typeface="Avenir"/>
                <a:sym typeface="Avenir"/>
              </a:rPr>
              <a:t>Los 17 objetivos de las ODS están íntegramente relacionadas con el triple impacto:</a:t>
            </a:r>
          </a:p>
          <a:p>
            <a:pPr marL="342900" marR="0" lvl="0" indent="-342900" algn="l" defTabSz="914400" rtl="0" eaLnBrk="1" fontAlgn="auto" latinLnBrk="0" hangingPunct="1">
              <a:lnSpc>
                <a:spcPct val="100000"/>
              </a:lnSpc>
              <a:spcBef>
                <a:spcPts val="1200"/>
              </a:spcBef>
              <a:spcAft>
                <a:spcPts val="0"/>
              </a:spcAft>
              <a:buClr>
                <a:srgbClr val="000000"/>
              </a:buClr>
              <a:buSzPts val="1800"/>
              <a:buFont typeface="Arial" panose="020B0604020202020204" pitchFamily="34" charset="0"/>
              <a:buChar char="•"/>
              <a:tabLst/>
              <a:defRPr/>
            </a:pPr>
            <a:r>
              <a:rPr kumimoji="0" lang="es-ES" b="0" i="0" u="none" strike="noStrike" kern="0" cap="none" spc="0" normalizeH="0" baseline="0" noProof="0" dirty="0">
                <a:ln>
                  <a:noFill/>
                </a:ln>
                <a:solidFill>
                  <a:srgbClr val="000000"/>
                </a:solidFill>
                <a:effectLst/>
                <a:uLnTx/>
                <a:uFillTx/>
                <a:latin typeface="+mj-lt"/>
                <a:ea typeface="Avenir"/>
                <a:cs typeface="Avenir"/>
                <a:sym typeface="Avenir"/>
              </a:rPr>
              <a:t>Dimensión económica</a:t>
            </a:r>
          </a:p>
          <a:p>
            <a:pPr marL="342900" marR="0" lvl="0" indent="-342900" algn="l" defTabSz="914400" rtl="0" eaLnBrk="1" fontAlgn="auto" latinLnBrk="0" hangingPunct="1">
              <a:lnSpc>
                <a:spcPct val="100000"/>
              </a:lnSpc>
              <a:spcBef>
                <a:spcPts val="1200"/>
              </a:spcBef>
              <a:spcAft>
                <a:spcPts val="0"/>
              </a:spcAft>
              <a:buClr>
                <a:srgbClr val="000000"/>
              </a:buClr>
              <a:buSzPts val="1800"/>
              <a:buFont typeface="Arial" panose="020B0604020202020204" pitchFamily="34" charset="0"/>
              <a:buChar char="•"/>
              <a:tabLst/>
              <a:defRPr/>
            </a:pPr>
            <a:r>
              <a:rPr kumimoji="0" lang="es-ES" b="0" i="0" u="none" strike="noStrike" kern="0" cap="none" spc="0" normalizeH="0" baseline="0" noProof="0" dirty="0">
                <a:ln>
                  <a:noFill/>
                </a:ln>
                <a:solidFill>
                  <a:srgbClr val="000000"/>
                </a:solidFill>
                <a:effectLst/>
                <a:uLnTx/>
                <a:uFillTx/>
                <a:latin typeface="+mj-lt"/>
                <a:ea typeface="Avenir"/>
                <a:cs typeface="Avenir"/>
                <a:sym typeface="Avenir"/>
              </a:rPr>
              <a:t>Dimensión social</a:t>
            </a:r>
          </a:p>
          <a:p>
            <a:pPr marL="342900" marR="0" lvl="0" indent="-342900" algn="l" defTabSz="914400" rtl="0" eaLnBrk="1" fontAlgn="auto" latinLnBrk="0" hangingPunct="1">
              <a:lnSpc>
                <a:spcPct val="100000"/>
              </a:lnSpc>
              <a:spcBef>
                <a:spcPts val="1200"/>
              </a:spcBef>
              <a:spcAft>
                <a:spcPts val="0"/>
              </a:spcAft>
              <a:buClr>
                <a:srgbClr val="000000"/>
              </a:buClr>
              <a:buSzPts val="1800"/>
              <a:buFont typeface="Arial" panose="020B0604020202020204" pitchFamily="34" charset="0"/>
              <a:buChar char="•"/>
              <a:tabLst/>
              <a:defRPr/>
            </a:pPr>
            <a:r>
              <a:rPr kumimoji="0" lang="es-ES" b="0" i="0" u="none" strike="noStrike" kern="0" cap="none" spc="0" normalizeH="0" baseline="0" noProof="0" dirty="0">
                <a:ln>
                  <a:noFill/>
                </a:ln>
                <a:solidFill>
                  <a:srgbClr val="000000"/>
                </a:solidFill>
                <a:effectLst/>
                <a:uLnTx/>
                <a:uFillTx/>
                <a:latin typeface="+mj-lt"/>
                <a:ea typeface="Avenir"/>
                <a:cs typeface="Avenir"/>
                <a:sym typeface="Avenir"/>
              </a:rPr>
              <a:t>Dimensión ecológica o medioambiental </a:t>
            </a:r>
            <a:endParaRPr kumimoji="0" b="0" i="0" u="none" strike="noStrike" kern="0" cap="none" spc="0" normalizeH="0" baseline="0" noProof="0" dirty="0">
              <a:ln>
                <a:noFill/>
              </a:ln>
              <a:solidFill>
                <a:srgbClr val="000000"/>
              </a:solidFill>
              <a:effectLst/>
              <a:uLnTx/>
              <a:uFillTx/>
              <a:latin typeface="+mj-lt"/>
              <a:ea typeface="Avenir"/>
              <a:cs typeface="Avenir"/>
              <a:sym typeface="Avenir"/>
            </a:endParaRPr>
          </a:p>
        </p:txBody>
      </p:sp>
      <p:sp>
        <p:nvSpPr>
          <p:cNvPr id="66" name="Google Shape;108;gb21d4c34d8_0_29">
            <a:extLst>
              <a:ext uri="{FF2B5EF4-FFF2-40B4-BE49-F238E27FC236}">
                <a16:creationId xmlns:a16="http://schemas.microsoft.com/office/drawing/2014/main" id="{916B5A51-94A0-2344-BEC5-58FFEED6634C}"/>
              </a:ext>
            </a:extLst>
          </p:cNvPr>
          <p:cNvSpPr/>
          <p:nvPr/>
        </p:nvSpPr>
        <p:spPr>
          <a:xfrm>
            <a:off x="940838" y="1393400"/>
            <a:ext cx="4929300" cy="644406"/>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15000"/>
              </a:lnSpc>
              <a:spcBef>
                <a:spcPts val="1200"/>
              </a:spcBef>
              <a:spcAft>
                <a:spcPts val="0"/>
              </a:spcAft>
              <a:buClr>
                <a:srgbClr val="000000"/>
              </a:buClr>
              <a:buSzPts val="1800"/>
              <a:buFont typeface="Arial"/>
              <a:buNone/>
              <a:tabLst/>
              <a:defRPr/>
            </a:pPr>
            <a:r>
              <a:rPr kumimoji="0" lang="es-ES" sz="2400" b="1" i="0" u="none" strike="noStrike" kern="0" cap="none" spc="0" normalizeH="0" baseline="0" noProof="0" dirty="0">
                <a:ln>
                  <a:noFill/>
                </a:ln>
                <a:solidFill>
                  <a:srgbClr val="000000"/>
                </a:solidFill>
                <a:effectLst/>
                <a:uLnTx/>
                <a:uFillTx/>
                <a:latin typeface="+mj-lt"/>
                <a:ea typeface="Avenir"/>
                <a:cs typeface="Avenir"/>
                <a:sym typeface="Avenir"/>
              </a:rPr>
              <a:t>El triple impacto y los ODS</a:t>
            </a:r>
            <a:endParaRPr kumimoji="0" sz="1400" b="0" i="0" u="none" strike="noStrike" kern="0" cap="none" spc="0" normalizeH="0" baseline="0" noProof="0" dirty="0">
              <a:ln>
                <a:noFill/>
              </a:ln>
              <a:solidFill>
                <a:srgbClr val="000000"/>
              </a:solidFill>
              <a:effectLst/>
              <a:uLnTx/>
              <a:uFillTx/>
              <a:latin typeface="+mj-lt"/>
              <a:ea typeface="Avenir"/>
              <a:cs typeface="Avenir"/>
              <a:sym typeface="Avenir"/>
            </a:endParaRPr>
          </a:p>
        </p:txBody>
      </p:sp>
      <p:pic>
        <p:nvPicPr>
          <p:cNvPr id="48" name="Picture 3">
            <a:extLst>
              <a:ext uri="{FF2B5EF4-FFF2-40B4-BE49-F238E27FC236}">
                <a16:creationId xmlns:a16="http://schemas.microsoft.com/office/drawing/2014/main" id="{245637B9-0E66-D347-AD7B-74F9A1E4CC9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66277" y="5611803"/>
            <a:ext cx="540000" cy="540000"/>
          </a:xfrm>
          <a:prstGeom prst="rect">
            <a:avLst/>
          </a:prstGeom>
          <a:noFill/>
          <a:extLst>
            <a:ext uri="{909E8E84-426E-40DD-AFC4-6F175D3DCCD1}">
              <a14:hiddenFill xmlns:a14="http://schemas.microsoft.com/office/drawing/2010/main">
                <a:solidFill>
                  <a:srgbClr val="FFFFFF"/>
                </a:solidFill>
              </a14:hiddenFill>
            </a:ext>
          </a:extLst>
        </p:spPr>
      </p:pic>
      <p:pic>
        <p:nvPicPr>
          <p:cNvPr id="43" name="Imagen 42">
            <a:extLst>
              <a:ext uri="{FF2B5EF4-FFF2-40B4-BE49-F238E27FC236}">
                <a16:creationId xmlns:a16="http://schemas.microsoft.com/office/drawing/2014/main" id="{EFD3A7F5-0CF8-4F74-803D-CF88D16BB87B}"/>
              </a:ext>
            </a:extLst>
          </p:cNvPr>
          <p:cNvPicPr>
            <a:picLocks noChangeAspect="1"/>
          </p:cNvPicPr>
          <p:nvPr/>
        </p:nvPicPr>
        <p:blipFill>
          <a:blip r:embed="rId20"/>
          <a:stretch>
            <a:fillRect/>
          </a:stretch>
        </p:blipFill>
        <p:spPr>
          <a:xfrm>
            <a:off x="1086062" y="5852653"/>
            <a:ext cx="2114660" cy="869360"/>
          </a:xfrm>
          <a:prstGeom prst="rect">
            <a:avLst/>
          </a:prstGeom>
        </p:spPr>
      </p:pic>
      <p:pic>
        <p:nvPicPr>
          <p:cNvPr id="44" name="Imagen 43">
            <a:extLst>
              <a:ext uri="{FF2B5EF4-FFF2-40B4-BE49-F238E27FC236}">
                <a16:creationId xmlns:a16="http://schemas.microsoft.com/office/drawing/2014/main" id="{57E6A3DF-60B7-47F3-B7EA-93473573ADE6}"/>
              </a:ext>
            </a:extLst>
          </p:cNvPr>
          <p:cNvPicPr>
            <a:picLocks noChangeAspect="1"/>
          </p:cNvPicPr>
          <p:nvPr/>
        </p:nvPicPr>
        <p:blipFill>
          <a:blip r:embed="rId21"/>
          <a:stretch>
            <a:fillRect/>
          </a:stretch>
        </p:blipFill>
        <p:spPr>
          <a:xfrm>
            <a:off x="3110187" y="5852653"/>
            <a:ext cx="2728725" cy="888745"/>
          </a:xfrm>
          <a:prstGeom prst="rect">
            <a:avLst/>
          </a:prstGeom>
        </p:spPr>
      </p:pic>
    </p:spTree>
    <p:extLst>
      <p:ext uri="{BB962C8B-B14F-4D97-AF65-F5344CB8AC3E}">
        <p14:creationId xmlns:p14="http://schemas.microsoft.com/office/powerpoint/2010/main" val="304767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gb21d4c34d8_0_29"/>
          <p:cNvSpPr txBox="1"/>
          <p:nvPr/>
        </p:nvSpPr>
        <p:spPr>
          <a:xfrm>
            <a:off x="940850" y="358075"/>
            <a:ext cx="10310400" cy="789000"/>
          </a:xfrm>
          <a:prstGeom prst="rect">
            <a:avLst/>
          </a:prstGeom>
          <a:no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90000"/>
              </a:lnSpc>
              <a:spcBef>
                <a:spcPts val="0"/>
              </a:spcBef>
              <a:spcAft>
                <a:spcPts val="0"/>
              </a:spcAft>
              <a:buClr>
                <a:srgbClr val="000000"/>
              </a:buClr>
              <a:buSzPts val="2400"/>
              <a:buFont typeface="Avenir"/>
              <a:buNone/>
              <a:tabLst/>
              <a:defRPr/>
            </a:pPr>
            <a:r>
              <a:rPr kumimoji="0" lang="es-ES" sz="1200" b="1" i="0" u="none" strike="noStrike" kern="0" cap="none" spc="0" normalizeH="0" baseline="0" noProof="0" dirty="0">
                <a:ln>
                  <a:noFill/>
                </a:ln>
                <a:solidFill>
                  <a:srgbClr val="DF6336"/>
                </a:solidFill>
                <a:effectLst/>
                <a:uLnTx/>
                <a:uFillTx/>
                <a:latin typeface="+mj-lt"/>
                <a:ea typeface="Avenir"/>
                <a:cs typeface="Avenir"/>
                <a:sym typeface="Avenir"/>
              </a:rPr>
              <a:t>METODOLOGÍA</a:t>
            </a:r>
            <a:endParaRPr kumimoji="0" sz="1200" b="1" i="0" u="none" strike="noStrike" kern="0" cap="none" spc="0" normalizeH="0" baseline="0" noProof="0" dirty="0">
              <a:ln>
                <a:noFill/>
              </a:ln>
              <a:solidFill>
                <a:srgbClr val="DF6336"/>
              </a:solidFill>
              <a:effectLst/>
              <a:uLnTx/>
              <a:uFillTx/>
              <a:latin typeface="+mj-lt"/>
              <a:ea typeface="Avenir"/>
              <a:cs typeface="Avenir"/>
              <a:sym typeface="Avenir"/>
            </a:endParaRPr>
          </a:p>
          <a:p>
            <a:pPr marL="0" marR="0" lvl="0" indent="0" algn="l" defTabSz="914400" rtl="0" eaLnBrk="1" fontAlgn="auto" latinLnBrk="0" hangingPunct="1">
              <a:lnSpc>
                <a:spcPct val="90000"/>
              </a:lnSpc>
              <a:spcBef>
                <a:spcPts val="0"/>
              </a:spcBef>
              <a:spcAft>
                <a:spcPts val="0"/>
              </a:spcAft>
              <a:buClr>
                <a:srgbClr val="000000"/>
              </a:buClr>
              <a:buSzPts val="2400"/>
              <a:buFont typeface="Avenir"/>
              <a:buNone/>
              <a:tabLst/>
              <a:defRPr/>
            </a:pPr>
            <a:r>
              <a:rPr kumimoji="0" lang="es-ES" sz="2400" b="1" i="0" u="none" strike="noStrike" kern="0" cap="none" spc="0" normalizeH="0" baseline="0" noProof="0" dirty="0">
                <a:ln>
                  <a:noFill/>
                </a:ln>
                <a:solidFill>
                  <a:srgbClr val="000000"/>
                </a:solidFill>
                <a:effectLst/>
                <a:uLnTx/>
                <a:uFillTx/>
                <a:latin typeface="+mj-lt"/>
                <a:ea typeface="Avenir"/>
                <a:cs typeface="Avenir"/>
                <a:sym typeface="Avenir"/>
              </a:rPr>
              <a:t>MARCO TEÓRICO: DEFINICIONES Y CONCEPTOS</a:t>
            </a:r>
            <a:endParaRPr kumimoji="0" sz="1400" b="1" i="0" u="none" strike="noStrike" kern="0" cap="none" spc="0" normalizeH="0" baseline="0" noProof="0" dirty="0">
              <a:ln>
                <a:noFill/>
              </a:ln>
              <a:solidFill>
                <a:srgbClr val="000000"/>
              </a:solidFill>
              <a:effectLst/>
              <a:uLnTx/>
              <a:uFillTx/>
              <a:latin typeface="+mj-lt"/>
              <a:ea typeface="+mn-ea"/>
              <a:cs typeface="Arial"/>
              <a:sym typeface="Arial"/>
            </a:endParaRPr>
          </a:p>
        </p:txBody>
      </p:sp>
      <p:sp>
        <p:nvSpPr>
          <p:cNvPr id="66" name="Google Shape;108;gb21d4c34d8_0_29">
            <a:extLst>
              <a:ext uri="{FF2B5EF4-FFF2-40B4-BE49-F238E27FC236}">
                <a16:creationId xmlns:a16="http://schemas.microsoft.com/office/drawing/2014/main" id="{916B5A51-94A0-2344-BEC5-58FFEED6634C}"/>
              </a:ext>
            </a:extLst>
          </p:cNvPr>
          <p:cNvSpPr/>
          <p:nvPr/>
        </p:nvSpPr>
        <p:spPr>
          <a:xfrm>
            <a:off x="936358" y="1284724"/>
            <a:ext cx="4929300" cy="644406"/>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15000"/>
              </a:lnSpc>
              <a:spcBef>
                <a:spcPts val="1200"/>
              </a:spcBef>
              <a:spcAft>
                <a:spcPts val="0"/>
              </a:spcAft>
              <a:buClr>
                <a:srgbClr val="000000"/>
              </a:buClr>
              <a:buSzPts val="1800"/>
              <a:buFont typeface="Arial"/>
              <a:buNone/>
              <a:tabLst/>
              <a:defRPr/>
            </a:pPr>
            <a:r>
              <a:rPr lang="es-ES" sz="2400" b="1" dirty="0">
                <a:latin typeface="Avenir"/>
                <a:ea typeface="Avenir"/>
                <a:cs typeface="Avenir"/>
                <a:sym typeface="Avenir"/>
              </a:rPr>
              <a:t>Economía circular</a:t>
            </a:r>
            <a:endParaRPr kumimoji="0" sz="1400" b="0" i="0" u="none" strike="noStrike" kern="0" cap="none" spc="0" normalizeH="0" baseline="0" noProof="0" dirty="0">
              <a:ln>
                <a:noFill/>
              </a:ln>
              <a:solidFill>
                <a:srgbClr val="000000"/>
              </a:solidFill>
              <a:effectLst/>
              <a:uLnTx/>
              <a:uFillTx/>
              <a:latin typeface="Avenir"/>
              <a:ea typeface="Avenir"/>
              <a:cs typeface="Avenir"/>
              <a:sym typeface="Avenir"/>
            </a:endParaRPr>
          </a:p>
        </p:txBody>
      </p:sp>
      <p:pic>
        <p:nvPicPr>
          <p:cNvPr id="43" name="Imagen 42">
            <a:extLst>
              <a:ext uri="{FF2B5EF4-FFF2-40B4-BE49-F238E27FC236}">
                <a16:creationId xmlns:a16="http://schemas.microsoft.com/office/drawing/2014/main" id="{86F3AFAC-A296-4F27-A0BA-27A6473F5DAC}"/>
              </a:ext>
            </a:extLst>
          </p:cNvPr>
          <p:cNvPicPr>
            <a:picLocks noChangeAspect="1"/>
          </p:cNvPicPr>
          <p:nvPr/>
        </p:nvPicPr>
        <p:blipFill>
          <a:blip r:embed="rId3"/>
          <a:stretch>
            <a:fillRect/>
          </a:stretch>
        </p:blipFill>
        <p:spPr>
          <a:xfrm>
            <a:off x="936358" y="5870056"/>
            <a:ext cx="2114660" cy="869360"/>
          </a:xfrm>
          <a:prstGeom prst="rect">
            <a:avLst/>
          </a:prstGeom>
        </p:spPr>
      </p:pic>
      <p:pic>
        <p:nvPicPr>
          <p:cNvPr id="44" name="Imagen 43">
            <a:extLst>
              <a:ext uri="{FF2B5EF4-FFF2-40B4-BE49-F238E27FC236}">
                <a16:creationId xmlns:a16="http://schemas.microsoft.com/office/drawing/2014/main" id="{AFDEC713-9C3B-4FFF-B26B-C3FF91264E55}"/>
              </a:ext>
            </a:extLst>
          </p:cNvPr>
          <p:cNvPicPr>
            <a:picLocks noChangeAspect="1"/>
          </p:cNvPicPr>
          <p:nvPr/>
        </p:nvPicPr>
        <p:blipFill>
          <a:blip r:embed="rId4"/>
          <a:stretch>
            <a:fillRect/>
          </a:stretch>
        </p:blipFill>
        <p:spPr>
          <a:xfrm>
            <a:off x="4731637" y="5870056"/>
            <a:ext cx="2728725" cy="888745"/>
          </a:xfrm>
          <a:prstGeom prst="rect">
            <a:avLst/>
          </a:prstGeom>
        </p:spPr>
      </p:pic>
      <p:pic>
        <p:nvPicPr>
          <p:cNvPr id="3" name="Imagen 2">
            <a:extLst>
              <a:ext uri="{FF2B5EF4-FFF2-40B4-BE49-F238E27FC236}">
                <a16:creationId xmlns:a16="http://schemas.microsoft.com/office/drawing/2014/main" id="{1DD4C4BA-F111-4232-9EEF-DD6EF861823B}"/>
              </a:ext>
            </a:extLst>
          </p:cNvPr>
          <p:cNvPicPr>
            <a:picLocks noChangeAspect="1"/>
          </p:cNvPicPr>
          <p:nvPr/>
        </p:nvPicPr>
        <p:blipFill>
          <a:blip r:embed="rId5"/>
          <a:stretch>
            <a:fillRect/>
          </a:stretch>
        </p:blipFill>
        <p:spPr>
          <a:xfrm>
            <a:off x="5110322" y="1447796"/>
            <a:ext cx="4517145" cy="3962408"/>
          </a:xfrm>
          <a:prstGeom prst="rect">
            <a:avLst/>
          </a:prstGeom>
        </p:spPr>
      </p:pic>
    </p:spTree>
    <p:extLst>
      <p:ext uri="{BB962C8B-B14F-4D97-AF65-F5344CB8AC3E}">
        <p14:creationId xmlns:p14="http://schemas.microsoft.com/office/powerpoint/2010/main" val="4585098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gb21d4c34d8_0_29"/>
          <p:cNvSpPr txBox="1"/>
          <p:nvPr/>
        </p:nvSpPr>
        <p:spPr>
          <a:xfrm>
            <a:off x="940850" y="358075"/>
            <a:ext cx="10310400" cy="789000"/>
          </a:xfrm>
          <a:prstGeom prst="rect">
            <a:avLst/>
          </a:prstGeom>
          <a:no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90000"/>
              </a:lnSpc>
              <a:spcBef>
                <a:spcPts val="0"/>
              </a:spcBef>
              <a:spcAft>
                <a:spcPts val="0"/>
              </a:spcAft>
              <a:buClr>
                <a:srgbClr val="000000"/>
              </a:buClr>
              <a:buSzPts val="2400"/>
              <a:buFont typeface="Avenir"/>
              <a:buNone/>
              <a:tabLst/>
              <a:defRPr/>
            </a:pPr>
            <a:r>
              <a:rPr kumimoji="0" lang="es-ES" sz="1200" b="1" i="0" u="none" strike="noStrike" kern="0" cap="none" spc="0" normalizeH="0" baseline="0" noProof="0" dirty="0">
                <a:ln>
                  <a:noFill/>
                </a:ln>
                <a:solidFill>
                  <a:srgbClr val="DF6336"/>
                </a:solidFill>
                <a:effectLst/>
                <a:uLnTx/>
                <a:uFillTx/>
                <a:latin typeface="+mj-lt"/>
                <a:ea typeface="Avenir"/>
                <a:cs typeface="Avenir"/>
                <a:sym typeface="Avenir"/>
              </a:rPr>
              <a:t>METODOLOGÍA</a:t>
            </a:r>
            <a:endParaRPr kumimoji="0" sz="1200" b="1" i="0" u="none" strike="noStrike" kern="0" cap="none" spc="0" normalizeH="0" baseline="0" noProof="0" dirty="0">
              <a:ln>
                <a:noFill/>
              </a:ln>
              <a:solidFill>
                <a:srgbClr val="DF6336"/>
              </a:solidFill>
              <a:effectLst/>
              <a:uLnTx/>
              <a:uFillTx/>
              <a:latin typeface="+mj-lt"/>
              <a:ea typeface="Avenir"/>
              <a:cs typeface="Avenir"/>
              <a:sym typeface="Avenir"/>
            </a:endParaRPr>
          </a:p>
          <a:p>
            <a:pPr marL="0" marR="0" lvl="0" indent="0" algn="l" defTabSz="914400" rtl="0" eaLnBrk="1" fontAlgn="auto" latinLnBrk="0" hangingPunct="1">
              <a:lnSpc>
                <a:spcPct val="90000"/>
              </a:lnSpc>
              <a:spcBef>
                <a:spcPts val="0"/>
              </a:spcBef>
              <a:spcAft>
                <a:spcPts val="0"/>
              </a:spcAft>
              <a:buClr>
                <a:srgbClr val="000000"/>
              </a:buClr>
              <a:buSzPts val="2400"/>
              <a:buFont typeface="Arial"/>
              <a:buNone/>
              <a:tabLst/>
              <a:defRPr/>
            </a:pPr>
            <a:r>
              <a:rPr kumimoji="0" lang="es-ES" sz="2400" b="1" i="0" u="none" strike="noStrike" kern="0" cap="none" spc="0" normalizeH="0" baseline="0" noProof="0" dirty="0">
                <a:ln>
                  <a:noFill/>
                </a:ln>
                <a:solidFill>
                  <a:srgbClr val="000000"/>
                </a:solidFill>
                <a:effectLst/>
                <a:uLnTx/>
                <a:uFillTx/>
                <a:latin typeface="+mj-lt"/>
                <a:ea typeface="Avenir"/>
                <a:cs typeface="Avenir"/>
                <a:sym typeface="Avenir"/>
              </a:rPr>
              <a:t>MODELO TEÓRICO DESARROLLADO</a:t>
            </a:r>
            <a:endParaRPr kumimoji="0" sz="1400" b="1" i="0" u="none" strike="noStrike" kern="0" cap="none" spc="0" normalizeH="0" baseline="0" noProof="0" dirty="0">
              <a:ln>
                <a:noFill/>
              </a:ln>
              <a:solidFill>
                <a:srgbClr val="000000"/>
              </a:solidFill>
              <a:effectLst/>
              <a:uLnTx/>
              <a:uFillTx/>
              <a:latin typeface="+mj-lt"/>
              <a:cs typeface="Arial"/>
              <a:sym typeface="Arial"/>
            </a:endParaRPr>
          </a:p>
        </p:txBody>
      </p:sp>
      <p:sp>
        <p:nvSpPr>
          <p:cNvPr id="108" name="Google Shape;108;gb21d4c34d8_0_29"/>
          <p:cNvSpPr/>
          <p:nvPr/>
        </p:nvSpPr>
        <p:spPr>
          <a:xfrm>
            <a:off x="940838" y="1393400"/>
            <a:ext cx="4929300" cy="644406"/>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15000"/>
              </a:lnSpc>
              <a:spcBef>
                <a:spcPts val="1200"/>
              </a:spcBef>
              <a:spcAft>
                <a:spcPts val="0"/>
              </a:spcAft>
              <a:buClr>
                <a:srgbClr val="000000"/>
              </a:buClr>
              <a:buSzPts val="1800"/>
              <a:buFont typeface="Arial"/>
              <a:buNone/>
              <a:tabLst/>
              <a:defRPr/>
            </a:pPr>
            <a:r>
              <a:rPr kumimoji="0" lang="es-ES" sz="2400" b="1" i="0" u="none" strike="noStrike" kern="0" cap="none" spc="0" normalizeH="0" baseline="0" noProof="0" dirty="0">
                <a:ln>
                  <a:noFill/>
                </a:ln>
                <a:solidFill>
                  <a:srgbClr val="000000"/>
                </a:solidFill>
                <a:effectLst/>
                <a:uLnTx/>
                <a:uFillTx/>
                <a:latin typeface="+mj-lt"/>
                <a:ea typeface="Avenir"/>
                <a:cs typeface="Avenir"/>
                <a:sym typeface="Avenir"/>
              </a:rPr>
              <a:t>¿Qué se va a medir en las empresas de GK Recycling?</a:t>
            </a:r>
            <a:endParaRPr kumimoji="0" sz="1400" b="0" i="0" u="none" strike="noStrike" kern="0" cap="none" spc="0" normalizeH="0" baseline="0" noProof="0" dirty="0">
              <a:ln>
                <a:noFill/>
              </a:ln>
              <a:solidFill>
                <a:srgbClr val="000000"/>
              </a:solidFill>
              <a:effectLst/>
              <a:uLnTx/>
              <a:uFillTx/>
              <a:latin typeface="+mj-lt"/>
              <a:ea typeface="Avenir"/>
              <a:cs typeface="Avenir"/>
              <a:sym typeface="Avenir"/>
            </a:endParaRPr>
          </a:p>
        </p:txBody>
      </p:sp>
      <p:sp>
        <p:nvSpPr>
          <p:cNvPr id="109" name="Google Shape;109;gb21d4c34d8_0_29"/>
          <p:cNvSpPr/>
          <p:nvPr/>
        </p:nvSpPr>
        <p:spPr>
          <a:xfrm>
            <a:off x="6321862" y="1393399"/>
            <a:ext cx="4494183" cy="5106525"/>
          </a:xfrm>
          <a:prstGeom prst="rect">
            <a:avLst/>
          </a:prstGeom>
          <a:noFill/>
          <a:ln>
            <a:noFill/>
          </a:ln>
        </p:spPr>
        <p:txBody>
          <a:bodyPr spcFirstLastPara="1" wrap="square" lIns="91425" tIns="45700" rIns="91425" bIns="45700" anchor="t" anchorCtr="0">
            <a:noAutofit/>
          </a:bodyPr>
          <a:lstStyle/>
          <a:p>
            <a:pPr marL="0" marR="0" lvl="0" indent="0" algn="just" defTabSz="914400" rtl="0" eaLnBrk="1" fontAlgn="auto" latinLnBrk="0" hangingPunct="1">
              <a:lnSpc>
                <a:spcPct val="115000"/>
              </a:lnSpc>
              <a:spcBef>
                <a:spcPts val="1000"/>
              </a:spcBef>
              <a:spcAft>
                <a:spcPts val="0"/>
              </a:spcAft>
              <a:buClr>
                <a:srgbClr val="000000"/>
              </a:buClr>
              <a:buSzTx/>
              <a:buFont typeface="Arial"/>
              <a:buNone/>
              <a:tabLst/>
              <a:defRPr/>
            </a:pPr>
            <a:r>
              <a:rPr kumimoji="0" lang="es-ES" sz="1000" b="0" i="0" u="none" strike="noStrike" kern="0" cap="none" spc="0" normalizeH="0" baseline="0" noProof="0" dirty="0">
                <a:ln>
                  <a:noFill/>
                </a:ln>
                <a:solidFill>
                  <a:srgbClr val="000000"/>
                </a:solidFill>
                <a:effectLst/>
                <a:uLnTx/>
                <a:uFillTx/>
                <a:latin typeface="+mj-lt"/>
                <a:cs typeface="Arial"/>
                <a:sym typeface="Avenir"/>
              </a:rPr>
              <a:t>Los indicadores seleccionados deben dar una foto de la empresa en el ámbito económico, social y medioambiental, así como circular como la situación de las ODS.</a:t>
            </a:r>
          </a:p>
          <a:p>
            <a:pPr marL="0" marR="0" lvl="0" indent="0" algn="just" defTabSz="914400" rtl="0" eaLnBrk="1" fontAlgn="auto" latinLnBrk="0" hangingPunct="1">
              <a:lnSpc>
                <a:spcPct val="115000"/>
              </a:lnSpc>
              <a:spcBef>
                <a:spcPts val="1000"/>
              </a:spcBef>
              <a:spcAft>
                <a:spcPts val="0"/>
              </a:spcAft>
              <a:buClr>
                <a:srgbClr val="000000"/>
              </a:buClr>
              <a:buSzTx/>
              <a:buFont typeface="Arial"/>
              <a:buNone/>
              <a:tabLst/>
              <a:defRPr/>
            </a:pPr>
            <a:r>
              <a:rPr kumimoji="0" lang="es-ES" sz="1000" b="0" i="0" u="none" strike="noStrike" kern="0" cap="none" spc="0" normalizeH="0" baseline="0" noProof="0" dirty="0">
                <a:ln>
                  <a:noFill/>
                </a:ln>
                <a:solidFill>
                  <a:srgbClr val="000000"/>
                </a:solidFill>
                <a:effectLst/>
                <a:uLnTx/>
                <a:uFillTx/>
                <a:latin typeface="+mj-lt"/>
                <a:cs typeface="Arial"/>
                <a:sym typeface="Avenir"/>
              </a:rPr>
              <a:t>Es por ello que los indicadores seleccionados responderán a las siguientes mediciones:</a:t>
            </a:r>
          </a:p>
          <a:p>
            <a:pPr marL="171450" marR="0" lvl="0" indent="-171450" algn="just" defTabSz="914400" rtl="0" eaLnBrk="1" fontAlgn="auto" latinLnBrk="0" hangingPunct="1">
              <a:lnSpc>
                <a:spcPct val="100000"/>
              </a:lnSpc>
              <a:spcBef>
                <a:spcPts val="1000"/>
              </a:spcBef>
              <a:spcAft>
                <a:spcPts val="0"/>
              </a:spcAft>
              <a:buClr>
                <a:srgbClr val="000000"/>
              </a:buClr>
              <a:buSzTx/>
              <a:buFont typeface="Arial" panose="020B0604020202020204" pitchFamily="34" charset="0"/>
              <a:buChar char="•"/>
              <a:tabLst/>
              <a:defRPr/>
            </a:pPr>
            <a:r>
              <a:rPr kumimoji="0" lang="es-ES" sz="1000" b="1" i="0" u="none" strike="noStrike" kern="0" cap="none" spc="0" normalizeH="0" baseline="0" noProof="0" dirty="0">
                <a:ln>
                  <a:noFill/>
                </a:ln>
                <a:solidFill>
                  <a:srgbClr val="000000"/>
                </a:solidFill>
                <a:effectLst/>
                <a:uLnTx/>
                <a:uFillTx/>
                <a:latin typeface="+mj-lt"/>
                <a:cs typeface="Arial"/>
                <a:sym typeface="Avenir"/>
              </a:rPr>
              <a:t>Economía circular</a:t>
            </a:r>
            <a:r>
              <a:rPr kumimoji="0" lang="es-ES" sz="1000" b="0" i="0" u="none" strike="noStrike" kern="0" cap="none" spc="0" normalizeH="0" baseline="0" noProof="0" dirty="0">
                <a:ln>
                  <a:noFill/>
                </a:ln>
                <a:solidFill>
                  <a:srgbClr val="000000"/>
                </a:solidFill>
                <a:effectLst/>
                <a:uLnTx/>
                <a:uFillTx/>
                <a:latin typeface="+mj-lt"/>
                <a:cs typeface="Arial"/>
                <a:sym typeface="Avenir"/>
              </a:rPr>
              <a:t>: la economía circular se contemplará desde la perspectiva energética, la del flujo de las materias primas y los residuos y el agua.</a:t>
            </a:r>
          </a:p>
          <a:p>
            <a:pPr marL="171450" marR="0" lvl="0" indent="-171450" algn="just" defTabSz="914400" rtl="0" eaLnBrk="1" fontAlgn="auto" latinLnBrk="0" hangingPunct="1">
              <a:lnSpc>
                <a:spcPct val="100000"/>
              </a:lnSpc>
              <a:spcBef>
                <a:spcPts val="1000"/>
              </a:spcBef>
              <a:spcAft>
                <a:spcPts val="0"/>
              </a:spcAft>
              <a:buClr>
                <a:srgbClr val="000000"/>
              </a:buClr>
              <a:buSzTx/>
              <a:buFont typeface="Arial" panose="020B0604020202020204" pitchFamily="34" charset="0"/>
              <a:buChar char="•"/>
              <a:tabLst/>
              <a:defRPr/>
            </a:pPr>
            <a:r>
              <a:rPr kumimoji="0" lang="es-ES" sz="1000" b="1" i="0" u="none" strike="noStrike" kern="0" cap="none" spc="0" normalizeH="0" baseline="0" noProof="0" dirty="0">
                <a:ln>
                  <a:noFill/>
                </a:ln>
                <a:solidFill>
                  <a:srgbClr val="000000"/>
                </a:solidFill>
                <a:effectLst/>
                <a:uLnTx/>
                <a:uFillTx/>
                <a:latin typeface="+mj-lt"/>
                <a:cs typeface="Arial"/>
                <a:sym typeface="Avenir"/>
              </a:rPr>
              <a:t>Social</a:t>
            </a:r>
            <a:r>
              <a:rPr kumimoji="0" lang="es-ES" sz="1000" b="0" i="0" u="none" strike="noStrike" kern="0" cap="none" spc="0" normalizeH="0" baseline="0" noProof="0" dirty="0">
                <a:ln>
                  <a:noFill/>
                </a:ln>
                <a:solidFill>
                  <a:srgbClr val="000000"/>
                </a:solidFill>
                <a:effectLst/>
                <a:uLnTx/>
                <a:uFillTx/>
                <a:latin typeface="+mj-lt"/>
                <a:cs typeface="Arial"/>
                <a:sym typeface="Avenir"/>
              </a:rPr>
              <a:t>: la componente social se estudiará desde la perspectiva de la temporalidad laboral, así como del grado de integración del empleo generado e igualdad de género.</a:t>
            </a:r>
          </a:p>
          <a:p>
            <a:pPr marL="171450" marR="0" lvl="0" indent="-171450" algn="just" defTabSz="914400" rtl="0" eaLnBrk="1" fontAlgn="auto" latinLnBrk="0" hangingPunct="1">
              <a:lnSpc>
                <a:spcPct val="100000"/>
              </a:lnSpc>
              <a:spcBef>
                <a:spcPts val="1000"/>
              </a:spcBef>
              <a:spcAft>
                <a:spcPts val="0"/>
              </a:spcAft>
              <a:buClr>
                <a:srgbClr val="000000"/>
              </a:buClr>
              <a:buSzTx/>
              <a:buFont typeface="Arial" panose="020B0604020202020204" pitchFamily="34" charset="0"/>
              <a:buChar char="•"/>
              <a:tabLst/>
              <a:defRPr/>
            </a:pPr>
            <a:r>
              <a:rPr kumimoji="0" lang="es-ES" sz="1000" b="1" i="0" u="none" strike="noStrike" kern="0" cap="none" spc="0" normalizeH="0" baseline="0" noProof="0" dirty="0">
                <a:ln>
                  <a:noFill/>
                </a:ln>
                <a:solidFill>
                  <a:srgbClr val="000000"/>
                </a:solidFill>
                <a:effectLst/>
                <a:uLnTx/>
                <a:uFillTx/>
                <a:latin typeface="+mj-lt"/>
                <a:cs typeface="Arial"/>
                <a:sym typeface="Avenir"/>
              </a:rPr>
              <a:t>Económico</a:t>
            </a:r>
            <a:r>
              <a:rPr kumimoji="0" lang="es-ES" sz="1000" b="0" i="0" u="none" strike="noStrike" kern="0" cap="none" spc="0" normalizeH="0" baseline="0" noProof="0" dirty="0">
                <a:ln>
                  <a:noFill/>
                </a:ln>
                <a:solidFill>
                  <a:srgbClr val="000000"/>
                </a:solidFill>
                <a:effectLst/>
                <a:uLnTx/>
                <a:uFillTx/>
                <a:latin typeface="+mj-lt"/>
                <a:cs typeface="Arial"/>
                <a:sym typeface="Avenir"/>
              </a:rPr>
              <a:t>: en la componente económica se estudiarán los ingresos de la empresa y el valor distribuido generado por la empresa.</a:t>
            </a:r>
          </a:p>
          <a:p>
            <a:pPr marL="171450" marR="0" lvl="0" indent="-171450" algn="just" defTabSz="914400" rtl="0" eaLnBrk="1" fontAlgn="auto" latinLnBrk="0" hangingPunct="1">
              <a:lnSpc>
                <a:spcPct val="100000"/>
              </a:lnSpc>
              <a:spcBef>
                <a:spcPts val="1000"/>
              </a:spcBef>
              <a:spcAft>
                <a:spcPts val="0"/>
              </a:spcAft>
              <a:buClr>
                <a:srgbClr val="000000"/>
              </a:buClr>
              <a:buSzTx/>
              <a:buFont typeface="Arial" panose="020B0604020202020204" pitchFamily="34" charset="0"/>
              <a:buChar char="•"/>
              <a:tabLst/>
              <a:defRPr/>
            </a:pPr>
            <a:r>
              <a:rPr kumimoji="0" lang="es-ES" sz="1000" b="1" i="0" u="none" strike="noStrike" kern="0" cap="none" spc="0" normalizeH="0" baseline="0" noProof="0" dirty="0">
                <a:ln>
                  <a:noFill/>
                </a:ln>
                <a:solidFill>
                  <a:srgbClr val="000000"/>
                </a:solidFill>
                <a:effectLst/>
                <a:uLnTx/>
                <a:uFillTx/>
                <a:latin typeface="+mj-lt"/>
                <a:cs typeface="Arial"/>
                <a:sym typeface="Avenir"/>
              </a:rPr>
              <a:t>ODS</a:t>
            </a:r>
            <a:r>
              <a:rPr kumimoji="0" lang="es-ES" sz="1000" b="0" i="0" u="none" strike="noStrike" kern="0" cap="none" spc="0" normalizeH="0" baseline="0" noProof="0" dirty="0">
                <a:ln>
                  <a:noFill/>
                </a:ln>
                <a:solidFill>
                  <a:srgbClr val="000000"/>
                </a:solidFill>
                <a:effectLst/>
                <a:uLnTx/>
                <a:uFillTx/>
                <a:latin typeface="+mj-lt"/>
                <a:cs typeface="Arial"/>
                <a:sym typeface="Avenir"/>
              </a:rPr>
              <a:t>: se contemplarán los 17 Objetivos de Desarrollo Sostenible de Naciones Unidas y la capacidad de la influencia de las empresas.</a:t>
            </a:r>
          </a:p>
          <a:p>
            <a:pPr marL="0" marR="0" lvl="0" indent="0" algn="just" defTabSz="914400" rtl="0" eaLnBrk="1" fontAlgn="auto" latinLnBrk="0" hangingPunct="1">
              <a:lnSpc>
                <a:spcPct val="115000"/>
              </a:lnSpc>
              <a:spcBef>
                <a:spcPts val="1000"/>
              </a:spcBef>
              <a:spcAft>
                <a:spcPts val="0"/>
              </a:spcAft>
              <a:buClr>
                <a:srgbClr val="000000"/>
              </a:buClr>
              <a:buSzTx/>
              <a:buFont typeface="Arial"/>
              <a:buNone/>
              <a:tabLst/>
              <a:defRPr/>
            </a:pPr>
            <a:r>
              <a:rPr kumimoji="0" lang="es-ES" sz="1000" b="0" i="0" u="none" strike="noStrike" kern="0" cap="none" spc="0" normalizeH="0" baseline="0" noProof="0" dirty="0">
                <a:ln>
                  <a:noFill/>
                </a:ln>
                <a:solidFill>
                  <a:srgbClr val="000000"/>
                </a:solidFill>
                <a:effectLst/>
                <a:uLnTx/>
                <a:uFillTx/>
                <a:latin typeface="+mj-lt"/>
                <a:cs typeface="Arial"/>
                <a:sym typeface="Avenir"/>
              </a:rPr>
              <a:t>También se tendrán en cuenta los proyectos/actuaciones más significativos de las empresas relacionadas con la economía circular. </a:t>
            </a:r>
          </a:p>
          <a:p>
            <a:pPr marL="0" marR="0" lvl="0" indent="0" algn="just" defTabSz="914400" rtl="0" eaLnBrk="1" fontAlgn="auto" latinLnBrk="0" hangingPunct="1">
              <a:lnSpc>
                <a:spcPct val="115000"/>
              </a:lnSpc>
              <a:spcBef>
                <a:spcPts val="1000"/>
              </a:spcBef>
              <a:spcAft>
                <a:spcPts val="0"/>
              </a:spcAft>
              <a:buClr>
                <a:srgbClr val="000000"/>
              </a:buClr>
              <a:buSzTx/>
              <a:buFont typeface="Arial"/>
              <a:buNone/>
              <a:tabLst/>
              <a:defRPr/>
            </a:pPr>
            <a:r>
              <a:rPr kumimoji="0" lang="es-ES" sz="1000" b="0" i="0" u="none" strike="noStrike" kern="0" cap="none" spc="0" normalizeH="0" baseline="0" noProof="0" dirty="0">
                <a:ln>
                  <a:noFill/>
                </a:ln>
                <a:solidFill>
                  <a:srgbClr val="000000"/>
                </a:solidFill>
                <a:effectLst/>
                <a:uLnTx/>
                <a:uFillTx/>
                <a:latin typeface="+mj-lt"/>
                <a:cs typeface="Arial"/>
                <a:sym typeface="Avenir"/>
              </a:rPr>
              <a:t>De esta forma se tendrá una perspectiva holística de las empresas y su grado de influencia en diversas áreas. Finalmente esto dará como resultado una foto/situación del clúster y el aporte del mismo a la sociedad y a la economía circular.</a:t>
            </a:r>
          </a:p>
          <a:p>
            <a:pPr marL="0" marR="0" lvl="0" indent="0" algn="just" defTabSz="914400" rtl="0" eaLnBrk="1" fontAlgn="auto" latinLnBrk="0" hangingPunct="1">
              <a:lnSpc>
                <a:spcPct val="130000"/>
              </a:lnSpc>
              <a:spcBef>
                <a:spcPts val="1000"/>
              </a:spcBef>
              <a:spcAft>
                <a:spcPts val="0"/>
              </a:spcAft>
              <a:buClr>
                <a:srgbClr val="000000"/>
              </a:buClr>
              <a:buSzTx/>
              <a:buFont typeface="Arial"/>
              <a:buNone/>
              <a:tabLst/>
              <a:defRPr/>
            </a:pPr>
            <a:endParaRPr kumimoji="0" lang="es-ES" sz="1000" b="0" i="0" u="none" strike="noStrike" kern="0" cap="none" spc="0" normalizeH="0" baseline="0" noProof="0" dirty="0">
              <a:ln>
                <a:noFill/>
              </a:ln>
              <a:solidFill>
                <a:srgbClr val="000000"/>
              </a:solidFill>
              <a:effectLst/>
              <a:uLnTx/>
              <a:uFillTx/>
              <a:latin typeface="+mj-lt"/>
              <a:cs typeface="Arial"/>
              <a:sym typeface="Arial"/>
            </a:endParaRPr>
          </a:p>
        </p:txBody>
      </p:sp>
      <p:pic>
        <p:nvPicPr>
          <p:cNvPr id="5" name="Imagen 4">
            <a:extLst>
              <a:ext uri="{FF2B5EF4-FFF2-40B4-BE49-F238E27FC236}">
                <a16:creationId xmlns:a16="http://schemas.microsoft.com/office/drawing/2014/main" id="{29C48BF5-E9E0-4295-A85B-FD79606D36C1}"/>
              </a:ext>
            </a:extLst>
          </p:cNvPr>
          <p:cNvPicPr>
            <a:picLocks noChangeAspect="1"/>
          </p:cNvPicPr>
          <p:nvPr/>
        </p:nvPicPr>
        <p:blipFill>
          <a:blip r:embed="rId3"/>
          <a:stretch>
            <a:fillRect/>
          </a:stretch>
        </p:blipFill>
        <p:spPr>
          <a:xfrm>
            <a:off x="936358" y="5870056"/>
            <a:ext cx="2114660" cy="869360"/>
          </a:xfrm>
          <a:prstGeom prst="rect">
            <a:avLst/>
          </a:prstGeom>
        </p:spPr>
      </p:pic>
      <p:pic>
        <p:nvPicPr>
          <p:cNvPr id="6" name="Imagen 5">
            <a:extLst>
              <a:ext uri="{FF2B5EF4-FFF2-40B4-BE49-F238E27FC236}">
                <a16:creationId xmlns:a16="http://schemas.microsoft.com/office/drawing/2014/main" id="{442441BE-117C-45AA-BF5F-4FE036135ADB}"/>
              </a:ext>
            </a:extLst>
          </p:cNvPr>
          <p:cNvPicPr>
            <a:picLocks noChangeAspect="1"/>
          </p:cNvPicPr>
          <p:nvPr/>
        </p:nvPicPr>
        <p:blipFill>
          <a:blip r:embed="rId4"/>
          <a:stretch>
            <a:fillRect/>
          </a:stretch>
        </p:blipFill>
        <p:spPr>
          <a:xfrm>
            <a:off x="4731637" y="5870056"/>
            <a:ext cx="2728725" cy="888745"/>
          </a:xfrm>
          <a:prstGeom prst="rect">
            <a:avLst/>
          </a:prstGeom>
        </p:spPr>
      </p:pic>
    </p:spTree>
    <p:extLst>
      <p:ext uri="{BB962C8B-B14F-4D97-AF65-F5344CB8AC3E}">
        <p14:creationId xmlns:p14="http://schemas.microsoft.com/office/powerpoint/2010/main" val="7325454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8" name="Elipse 107">
            <a:extLst>
              <a:ext uri="{FF2B5EF4-FFF2-40B4-BE49-F238E27FC236}">
                <a16:creationId xmlns:a16="http://schemas.microsoft.com/office/drawing/2014/main" id="{2BEE0D4A-1FC8-724F-82D7-43634EE543EA}"/>
              </a:ext>
            </a:extLst>
          </p:cNvPr>
          <p:cNvSpPr>
            <a:spLocks noChangeAspect="1"/>
          </p:cNvSpPr>
          <p:nvPr/>
        </p:nvSpPr>
        <p:spPr>
          <a:xfrm>
            <a:off x="3229798" y="2927512"/>
            <a:ext cx="2553236" cy="2561722"/>
          </a:xfrm>
          <a:prstGeom prst="ellipse">
            <a:avLst/>
          </a:prstGeom>
          <a:solidFill>
            <a:srgbClr val="F2D644">
              <a:alpha val="9804"/>
            </a:srgbClr>
          </a:solidFill>
          <a:ln w="9525">
            <a:no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ES" sz="1400" b="0" i="0" u="none" strike="noStrike" kern="0" cap="none" spc="0" normalizeH="0" baseline="0" noProof="0" dirty="0">
              <a:ln>
                <a:noFill/>
              </a:ln>
              <a:solidFill>
                <a:srgbClr val="000000"/>
              </a:solidFill>
              <a:effectLst/>
              <a:uLnTx/>
              <a:uFillTx/>
              <a:latin typeface="+mj-lt"/>
              <a:ea typeface="+mn-ea"/>
              <a:cs typeface="+mn-cs"/>
              <a:sym typeface="Arial"/>
            </a:endParaRPr>
          </a:p>
        </p:txBody>
      </p:sp>
      <p:cxnSp>
        <p:nvCxnSpPr>
          <p:cNvPr id="79" name="Conector recto 78">
            <a:extLst>
              <a:ext uri="{FF2B5EF4-FFF2-40B4-BE49-F238E27FC236}">
                <a16:creationId xmlns:a16="http://schemas.microsoft.com/office/drawing/2014/main" id="{86E13A5B-E626-EE41-AD31-749A840EB6C9}"/>
              </a:ext>
            </a:extLst>
          </p:cNvPr>
          <p:cNvCxnSpPr>
            <a:cxnSpLocks/>
            <a:stCxn id="62" idx="0"/>
            <a:endCxn id="65" idx="4"/>
          </p:cNvCxnSpPr>
          <p:nvPr/>
        </p:nvCxnSpPr>
        <p:spPr>
          <a:xfrm flipH="1" flipV="1">
            <a:off x="6090956" y="1946478"/>
            <a:ext cx="5044" cy="286886"/>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cxnSp>
        <p:nvCxnSpPr>
          <p:cNvPr id="82" name="Conector recto 81">
            <a:extLst>
              <a:ext uri="{FF2B5EF4-FFF2-40B4-BE49-F238E27FC236}">
                <a16:creationId xmlns:a16="http://schemas.microsoft.com/office/drawing/2014/main" id="{36F3BC9C-29D0-4B43-9C9E-63943FE2B9F2}"/>
              </a:ext>
            </a:extLst>
          </p:cNvPr>
          <p:cNvCxnSpPr>
            <a:cxnSpLocks/>
            <a:stCxn id="62" idx="2"/>
            <a:endCxn id="64" idx="5"/>
          </p:cNvCxnSpPr>
          <p:nvPr/>
        </p:nvCxnSpPr>
        <p:spPr>
          <a:xfrm flipH="1" flipV="1">
            <a:off x="5264540" y="2569171"/>
            <a:ext cx="291044" cy="206405"/>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cxnSp>
        <p:nvCxnSpPr>
          <p:cNvPr id="85" name="Conector recto 84">
            <a:extLst>
              <a:ext uri="{FF2B5EF4-FFF2-40B4-BE49-F238E27FC236}">
                <a16:creationId xmlns:a16="http://schemas.microsoft.com/office/drawing/2014/main" id="{3E930347-2366-2A4D-8EF3-60E38B374BB8}"/>
              </a:ext>
            </a:extLst>
          </p:cNvPr>
          <p:cNvCxnSpPr>
            <a:cxnSpLocks/>
            <a:stCxn id="66" idx="3"/>
            <a:endCxn id="62" idx="6"/>
          </p:cNvCxnSpPr>
          <p:nvPr/>
        </p:nvCxnSpPr>
        <p:spPr>
          <a:xfrm flipH="1">
            <a:off x="6636415" y="2564817"/>
            <a:ext cx="300420" cy="210759"/>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sp>
        <p:nvSpPr>
          <p:cNvPr id="65" name="Elipse 64">
            <a:extLst>
              <a:ext uri="{FF2B5EF4-FFF2-40B4-BE49-F238E27FC236}">
                <a16:creationId xmlns:a16="http://schemas.microsoft.com/office/drawing/2014/main" id="{588213E9-78E7-6A41-BF02-886C009A6C2B}"/>
              </a:ext>
            </a:extLst>
          </p:cNvPr>
          <p:cNvSpPr>
            <a:spLocks noChangeAspect="1"/>
          </p:cNvSpPr>
          <p:nvPr/>
        </p:nvSpPr>
        <p:spPr>
          <a:xfrm>
            <a:off x="5697762" y="1157478"/>
            <a:ext cx="786387" cy="789000"/>
          </a:xfrm>
          <a:prstGeom prst="ellipse">
            <a:avLst/>
          </a:prstGeom>
          <a:solidFill>
            <a:srgbClr val="00814C">
              <a:alpha val="25098"/>
            </a:srgbClr>
          </a:solidFill>
          <a:ln w="9525">
            <a:no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ES" sz="1400" b="0" i="0" u="none" strike="noStrike" kern="0" cap="none" spc="0" normalizeH="0" baseline="0" noProof="0" dirty="0">
              <a:ln>
                <a:noFill/>
              </a:ln>
              <a:solidFill>
                <a:srgbClr val="000000"/>
              </a:solidFill>
              <a:effectLst/>
              <a:uLnTx/>
              <a:uFillTx/>
              <a:latin typeface="+mj-lt"/>
              <a:ea typeface="+mn-ea"/>
              <a:cs typeface="+mn-cs"/>
              <a:sym typeface="Arial"/>
            </a:endParaRPr>
          </a:p>
        </p:txBody>
      </p:sp>
      <p:sp>
        <p:nvSpPr>
          <p:cNvPr id="66" name="Elipse 65">
            <a:extLst>
              <a:ext uri="{FF2B5EF4-FFF2-40B4-BE49-F238E27FC236}">
                <a16:creationId xmlns:a16="http://schemas.microsoft.com/office/drawing/2014/main" id="{ABE477E3-9784-AC4E-8F7F-84AB61E8144A}"/>
              </a:ext>
            </a:extLst>
          </p:cNvPr>
          <p:cNvSpPr>
            <a:spLocks noChangeAspect="1"/>
          </p:cNvSpPr>
          <p:nvPr/>
        </p:nvSpPr>
        <p:spPr>
          <a:xfrm>
            <a:off x="6821671" y="1891363"/>
            <a:ext cx="786387" cy="789000"/>
          </a:xfrm>
          <a:prstGeom prst="ellipse">
            <a:avLst/>
          </a:prstGeom>
          <a:solidFill>
            <a:srgbClr val="00814C">
              <a:alpha val="25098"/>
            </a:srgbClr>
          </a:solidFill>
          <a:ln w="9525">
            <a:no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ES" sz="1400" b="0" i="0" u="none" strike="noStrike" kern="0" cap="none" spc="0" normalizeH="0" baseline="0" noProof="0" dirty="0">
              <a:ln>
                <a:noFill/>
              </a:ln>
              <a:solidFill>
                <a:srgbClr val="000000"/>
              </a:solidFill>
              <a:effectLst/>
              <a:uLnTx/>
              <a:uFillTx/>
              <a:latin typeface="+mj-lt"/>
              <a:ea typeface="+mn-ea"/>
              <a:cs typeface="+mn-cs"/>
              <a:sym typeface="Arial"/>
            </a:endParaRPr>
          </a:p>
        </p:txBody>
      </p:sp>
      <p:sp>
        <p:nvSpPr>
          <p:cNvPr id="64" name="Elipse 63">
            <a:extLst>
              <a:ext uri="{FF2B5EF4-FFF2-40B4-BE49-F238E27FC236}">
                <a16:creationId xmlns:a16="http://schemas.microsoft.com/office/drawing/2014/main" id="{AD058FA4-0A0A-CF4C-9863-4445F5C2FDD4}"/>
              </a:ext>
            </a:extLst>
          </p:cNvPr>
          <p:cNvSpPr>
            <a:spLocks noChangeAspect="1"/>
          </p:cNvSpPr>
          <p:nvPr/>
        </p:nvSpPr>
        <p:spPr>
          <a:xfrm>
            <a:off x="4593317" y="1895717"/>
            <a:ext cx="786387" cy="789000"/>
          </a:xfrm>
          <a:prstGeom prst="ellipse">
            <a:avLst/>
          </a:prstGeom>
          <a:solidFill>
            <a:srgbClr val="00814C">
              <a:alpha val="25098"/>
            </a:srgbClr>
          </a:solidFill>
          <a:ln w="9525">
            <a:no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ES" sz="1400" b="0" i="0" u="none" strike="noStrike" kern="0" cap="none" spc="0" normalizeH="0" baseline="0" noProof="0" dirty="0">
              <a:ln>
                <a:noFill/>
              </a:ln>
              <a:solidFill>
                <a:srgbClr val="000000"/>
              </a:solidFill>
              <a:effectLst/>
              <a:uLnTx/>
              <a:uFillTx/>
              <a:latin typeface="+mj-lt"/>
              <a:ea typeface="+mn-ea"/>
              <a:cs typeface="+mn-cs"/>
              <a:sym typeface="Arial"/>
            </a:endParaRPr>
          </a:p>
        </p:txBody>
      </p:sp>
      <p:sp>
        <p:nvSpPr>
          <p:cNvPr id="62" name="Elipse 61">
            <a:extLst>
              <a:ext uri="{FF2B5EF4-FFF2-40B4-BE49-F238E27FC236}">
                <a16:creationId xmlns:a16="http://schemas.microsoft.com/office/drawing/2014/main" id="{B8D2AE0B-12C0-0542-8D70-4D587A151C73}"/>
              </a:ext>
            </a:extLst>
          </p:cNvPr>
          <p:cNvSpPr>
            <a:spLocks noChangeAspect="1"/>
          </p:cNvSpPr>
          <p:nvPr/>
        </p:nvSpPr>
        <p:spPr>
          <a:xfrm>
            <a:off x="5555584" y="2233364"/>
            <a:ext cx="1080831" cy="1084423"/>
          </a:xfrm>
          <a:prstGeom prst="ellipse">
            <a:avLst/>
          </a:prstGeom>
          <a:solidFill>
            <a:srgbClr val="00814C">
              <a:alpha val="40000"/>
            </a:srgbClr>
          </a:solidFill>
          <a:ln w="9525">
            <a:no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ES" sz="1400" b="0" i="0" u="none" strike="noStrike" kern="0" cap="none" spc="0" normalizeH="0" baseline="0" noProof="0" dirty="0">
              <a:ln>
                <a:noFill/>
              </a:ln>
              <a:solidFill>
                <a:srgbClr val="000000"/>
              </a:solidFill>
              <a:effectLst/>
              <a:uLnTx/>
              <a:uFillTx/>
              <a:latin typeface="+mj-lt"/>
              <a:ea typeface="+mn-ea"/>
              <a:cs typeface="+mn-cs"/>
              <a:sym typeface="Arial"/>
            </a:endParaRPr>
          </a:p>
        </p:txBody>
      </p:sp>
      <p:sp>
        <p:nvSpPr>
          <p:cNvPr id="61" name="Elipse 60">
            <a:extLst>
              <a:ext uri="{FF2B5EF4-FFF2-40B4-BE49-F238E27FC236}">
                <a16:creationId xmlns:a16="http://schemas.microsoft.com/office/drawing/2014/main" id="{4A15A308-1C18-934D-9373-D6CFA8DC6610}"/>
              </a:ext>
            </a:extLst>
          </p:cNvPr>
          <p:cNvSpPr>
            <a:spLocks noChangeAspect="1"/>
          </p:cNvSpPr>
          <p:nvPr/>
        </p:nvSpPr>
        <p:spPr>
          <a:xfrm>
            <a:off x="5557506" y="5124638"/>
            <a:ext cx="1080831" cy="1084423"/>
          </a:xfrm>
          <a:prstGeom prst="ellipse">
            <a:avLst/>
          </a:prstGeom>
          <a:solidFill>
            <a:srgbClr val="6DB7A8">
              <a:alpha val="40000"/>
            </a:srgbClr>
          </a:solidFill>
          <a:ln w="9525">
            <a:no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ES" sz="1400" b="0" i="0" u="none" strike="noStrike" kern="0" cap="none" spc="0" normalizeH="0" baseline="0" noProof="0" dirty="0">
              <a:ln>
                <a:noFill/>
              </a:ln>
              <a:solidFill>
                <a:srgbClr val="000000"/>
              </a:solidFill>
              <a:effectLst/>
              <a:uLnTx/>
              <a:uFillTx/>
              <a:latin typeface="Arial"/>
              <a:ea typeface="+mn-ea"/>
              <a:cs typeface="+mn-cs"/>
              <a:sym typeface="Arial"/>
            </a:endParaRPr>
          </a:p>
        </p:txBody>
      </p:sp>
      <p:sp>
        <p:nvSpPr>
          <p:cNvPr id="60" name="Elipse 59">
            <a:extLst>
              <a:ext uri="{FF2B5EF4-FFF2-40B4-BE49-F238E27FC236}">
                <a16:creationId xmlns:a16="http://schemas.microsoft.com/office/drawing/2014/main" id="{533E1CB9-8A9B-8F48-A798-43FEC4AA6F44}"/>
              </a:ext>
            </a:extLst>
          </p:cNvPr>
          <p:cNvSpPr>
            <a:spLocks noChangeAspect="1"/>
          </p:cNvSpPr>
          <p:nvPr/>
        </p:nvSpPr>
        <p:spPr>
          <a:xfrm>
            <a:off x="7199567" y="3655786"/>
            <a:ext cx="1080831" cy="1084423"/>
          </a:xfrm>
          <a:prstGeom prst="ellipse">
            <a:avLst/>
          </a:prstGeom>
          <a:solidFill>
            <a:srgbClr val="DF6336">
              <a:alpha val="40000"/>
            </a:srgbClr>
          </a:solidFill>
          <a:ln w="9525">
            <a:no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ES" sz="1400" b="0" i="0" u="none" strike="noStrike" kern="0" cap="none" spc="0" normalizeH="0" baseline="0" noProof="0" dirty="0">
              <a:ln>
                <a:noFill/>
              </a:ln>
              <a:solidFill>
                <a:srgbClr val="000000"/>
              </a:solidFill>
              <a:effectLst/>
              <a:uLnTx/>
              <a:uFillTx/>
              <a:latin typeface="+mj-lt"/>
              <a:ea typeface="+mn-ea"/>
              <a:cs typeface="+mn-cs"/>
              <a:sym typeface="Arial"/>
            </a:endParaRPr>
          </a:p>
        </p:txBody>
      </p:sp>
      <p:sp>
        <p:nvSpPr>
          <p:cNvPr id="58" name="Elipse 57">
            <a:extLst>
              <a:ext uri="{FF2B5EF4-FFF2-40B4-BE49-F238E27FC236}">
                <a16:creationId xmlns:a16="http://schemas.microsoft.com/office/drawing/2014/main" id="{EE328F97-6D9C-E74A-9079-4E4C7E4C2D61}"/>
              </a:ext>
            </a:extLst>
          </p:cNvPr>
          <p:cNvSpPr>
            <a:spLocks noChangeAspect="1"/>
          </p:cNvSpPr>
          <p:nvPr/>
        </p:nvSpPr>
        <p:spPr>
          <a:xfrm>
            <a:off x="3963281" y="3662661"/>
            <a:ext cx="1080831" cy="1084423"/>
          </a:xfrm>
          <a:prstGeom prst="ellipse">
            <a:avLst/>
          </a:prstGeom>
          <a:solidFill>
            <a:srgbClr val="F2D644">
              <a:alpha val="40000"/>
            </a:srgbClr>
          </a:solidFill>
          <a:ln w="9525">
            <a:no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ES" sz="1400" b="0" i="0" u="none" strike="noStrike" kern="0" cap="none" spc="0" normalizeH="0" baseline="0" noProof="0" dirty="0">
              <a:ln>
                <a:noFill/>
              </a:ln>
              <a:solidFill>
                <a:srgbClr val="000000"/>
              </a:solidFill>
              <a:effectLst/>
              <a:uLnTx/>
              <a:uFillTx/>
              <a:latin typeface="+mj-lt"/>
              <a:ea typeface="+mn-ea"/>
              <a:cs typeface="+mn-cs"/>
              <a:sym typeface="Arial"/>
            </a:endParaRPr>
          </a:p>
        </p:txBody>
      </p:sp>
      <p:sp>
        <p:nvSpPr>
          <p:cNvPr id="107" name="Google Shape;107;gb21d4c34d8_0_29"/>
          <p:cNvSpPr txBox="1"/>
          <p:nvPr/>
        </p:nvSpPr>
        <p:spPr>
          <a:xfrm>
            <a:off x="940850" y="358075"/>
            <a:ext cx="10310400" cy="789000"/>
          </a:xfrm>
          <a:prstGeom prst="rect">
            <a:avLst/>
          </a:prstGeom>
          <a:no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90000"/>
              </a:lnSpc>
              <a:spcBef>
                <a:spcPts val="0"/>
              </a:spcBef>
              <a:spcAft>
                <a:spcPts val="0"/>
              </a:spcAft>
              <a:buClr>
                <a:srgbClr val="000000"/>
              </a:buClr>
              <a:buSzPts val="2400"/>
              <a:buFont typeface="Avenir"/>
              <a:buNone/>
              <a:tabLst/>
              <a:defRPr/>
            </a:pPr>
            <a:r>
              <a:rPr kumimoji="0" lang="es-ES" sz="1200" b="1" i="0" u="none" strike="noStrike" kern="0" cap="none" spc="0" normalizeH="0" baseline="0" noProof="0" dirty="0">
                <a:ln>
                  <a:noFill/>
                </a:ln>
                <a:solidFill>
                  <a:srgbClr val="DF6336"/>
                </a:solidFill>
                <a:effectLst/>
                <a:uLnTx/>
                <a:uFillTx/>
                <a:latin typeface="+mj-lt"/>
                <a:ea typeface="Avenir"/>
                <a:cs typeface="Avenir"/>
                <a:sym typeface="Avenir"/>
              </a:rPr>
              <a:t>METODOLOGÍA</a:t>
            </a:r>
            <a:endParaRPr kumimoji="0" sz="1200" b="1" i="0" u="none" strike="noStrike" kern="0" cap="none" spc="0" normalizeH="0" baseline="0" noProof="0" dirty="0">
              <a:ln>
                <a:noFill/>
              </a:ln>
              <a:solidFill>
                <a:srgbClr val="DF6336"/>
              </a:solidFill>
              <a:effectLst/>
              <a:uLnTx/>
              <a:uFillTx/>
              <a:latin typeface="+mj-lt"/>
              <a:ea typeface="Avenir"/>
              <a:cs typeface="Avenir"/>
              <a:sym typeface="Avenir"/>
            </a:endParaRPr>
          </a:p>
          <a:p>
            <a:pPr marL="0" marR="0" lvl="0" indent="0" algn="l" defTabSz="914400" rtl="0" eaLnBrk="1" fontAlgn="auto" latinLnBrk="0" hangingPunct="1">
              <a:lnSpc>
                <a:spcPct val="90000"/>
              </a:lnSpc>
              <a:spcBef>
                <a:spcPts val="0"/>
              </a:spcBef>
              <a:spcAft>
                <a:spcPts val="0"/>
              </a:spcAft>
              <a:buClr>
                <a:srgbClr val="000000"/>
              </a:buClr>
              <a:buSzPts val="2400"/>
              <a:buFont typeface="Avenir"/>
              <a:buNone/>
              <a:tabLst/>
              <a:defRPr/>
            </a:pPr>
            <a:r>
              <a:rPr kumimoji="0" lang="es-ES" sz="2400" b="1" i="0" u="none" strike="noStrike" kern="0" cap="none" spc="0" normalizeH="0" baseline="0" noProof="0" dirty="0">
                <a:ln>
                  <a:noFill/>
                </a:ln>
                <a:solidFill>
                  <a:srgbClr val="000000"/>
                </a:solidFill>
                <a:effectLst/>
                <a:uLnTx/>
                <a:uFillTx/>
                <a:latin typeface="+mj-lt"/>
                <a:ea typeface="Avenir"/>
                <a:cs typeface="Avenir"/>
                <a:sym typeface="Avenir"/>
              </a:rPr>
              <a:t>MODELO TEÓRICO DESARROLLADO</a:t>
            </a:r>
            <a:endParaRPr kumimoji="0" sz="1400" b="1" i="0" u="none" strike="noStrike" kern="0" cap="none" spc="0" normalizeH="0" baseline="0" noProof="0" dirty="0">
              <a:ln>
                <a:noFill/>
              </a:ln>
              <a:solidFill>
                <a:srgbClr val="000000"/>
              </a:solidFill>
              <a:effectLst/>
              <a:uLnTx/>
              <a:uFillTx/>
              <a:latin typeface="+mj-lt"/>
              <a:cs typeface="Arial"/>
              <a:sym typeface="Arial"/>
            </a:endParaRPr>
          </a:p>
        </p:txBody>
      </p:sp>
      <p:sp>
        <p:nvSpPr>
          <p:cNvPr id="51" name="Google Shape;108;gb21d4c34d8_0_29">
            <a:extLst>
              <a:ext uri="{FF2B5EF4-FFF2-40B4-BE49-F238E27FC236}">
                <a16:creationId xmlns:a16="http://schemas.microsoft.com/office/drawing/2014/main" id="{DC0C7AF8-5904-A149-8800-2A1EEB515FD0}"/>
              </a:ext>
            </a:extLst>
          </p:cNvPr>
          <p:cNvSpPr/>
          <p:nvPr/>
        </p:nvSpPr>
        <p:spPr>
          <a:xfrm>
            <a:off x="5588511" y="5337066"/>
            <a:ext cx="1004888" cy="205161"/>
          </a:xfrm>
          <a:prstGeom prst="rect">
            <a:avLst/>
          </a:prstGeom>
          <a:no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900" b="1" i="0" u="none" strike="noStrike" kern="0" cap="none" spc="0" normalizeH="0" baseline="0" noProof="0" dirty="0">
                <a:ln>
                  <a:noFill/>
                </a:ln>
                <a:solidFill>
                  <a:srgbClr val="000000"/>
                </a:solidFill>
                <a:effectLst/>
                <a:uLnTx/>
                <a:uFillTx/>
                <a:latin typeface="+mj-lt"/>
                <a:ea typeface="Avenir"/>
                <a:cs typeface="Avenir"/>
                <a:sym typeface="Avenir"/>
              </a:rPr>
              <a:t>ODS</a:t>
            </a:r>
            <a:endParaRPr kumimoji="0" sz="900" b="1" i="0" u="none" strike="noStrike" kern="0" cap="none" spc="0" normalizeH="0" baseline="0" noProof="0" dirty="0">
              <a:ln>
                <a:noFill/>
              </a:ln>
              <a:solidFill>
                <a:srgbClr val="000000"/>
              </a:solidFill>
              <a:effectLst/>
              <a:uLnTx/>
              <a:uFillTx/>
              <a:latin typeface="+mj-lt"/>
              <a:ea typeface="Avenir"/>
              <a:cs typeface="Avenir"/>
              <a:sym typeface="Avenir"/>
            </a:endParaRPr>
          </a:p>
        </p:txBody>
      </p:sp>
      <p:sp>
        <p:nvSpPr>
          <p:cNvPr id="52" name="Google Shape;108;gb21d4c34d8_0_29">
            <a:extLst>
              <a:ext uri="{FF2B5EF4-FFF2-40B4-BE49-F238E27FC236}">
                <a16:creationId xmlns:a16="http://schemas.microsoft.com/office/drawing/2014/main" id="{87BAB5C8-B805-FF47-812B-DBDAE303E27F}"/>
              </a:ext>
            </a:extLst>
          </p:cNvPr>
          <p:cNvSpPr/>
          <p:nvPr/>
        </p:nvSpPr>
        <p:spPr>
          <a:xfrm>
            <a:off x="5593556" y="3996072"/>
            <a:ext cx="1004888" cy="403854"/>
          </a:xfrm>
          <a:prstGeom prst="rect">
            <a:avLst/>
          </a:prstGeom>
          <a:no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900" b="1" i="0" u="none" strike="noStrike" kern="0" cap="none" spc="0" normalizeH="0" baseline="0" noProof="0" dirty="0">
                <a:ln>
                  <a:noFill/>
                </a:ln>
                <a:solidFill>
                  <a:srgbClr val="000000"/>
                </a:solidFill>
                <a:effectLst/>
                <a:uLnTx/>
                <a:uFillTx/>
                <a:latin typeface="+mj-lt"/>
                <a:ea typeface="Avenir"/>
                <a:cs typeface="Avenir"/>
                <a:sym typeface="Avenir"/>
              </a:rPr>
              <a:t>GK RECYCLING</a:t>
            </a:r>
            <a:endParaRPr kumimoji="0" sz="900" b="1" i="0" u="none" strike="noStrike" kern="0" cap="none" spc="0" normalizeH="0" baseline="0" noProof="0" dirty="0">
              <a:ln>
                <a:noFill/>
              </a:ln>
              <a:solidFill>
                <a:srgbClr val="000000"/>
              </a:solidFill>
              <a:effectLst/>
              <a:uLnTx/>
              <a:uFillTx/>
              <a:latin typeface="+mj-lt"/>
              <a:ea typeface="Avenir"/>
              <a:cs typeface="Avenir"/>
              <a:sym typeface="Avenir"/>
            </a:endParaRPr>
          </a:p>
        </p:txBody>
      </p:sp>
      <p:sp>
        <p:nvSpPr>
          <p:cNvPr id="53" name="Google Shape;108;gb21d4c34d8_0_29">
            <a:extLst>
              <a:ext uri="{FF2B5EF4-FFF2-40B4-BE49-F238E27FC236}">
                <a16:creationId xmlns:a16="http://schemas.microsoft.com/office/drawing/2014/main" id="{0C06970F-F7FC-F040-A2C0-AE4FDE0286E2}"/>
              </a:ext>
            </a:extLst>
          </p:cNvPr>
          <p:cNvSpPr/>
          <p:nvPr/>
        </p:nvSpPr>
        <p:spPr>
          <a:xfrm>
            <a:off x="4480085" y="2138512"/>
            <a:ext cx="1004888" cy="303411"/>
          </a:xfrm>
          <a:prstGeom prst="rect">
            <a:avLst/>
          </a:prstGeom>
          <a:no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900" b="1" i="0" u="none" strike="noStrike" kern="0" cap="none" spc="0" normalizeH="0" baseline="0" noProof="0" dirty="0">
                <a:ln>
                  <a:noFill/>
                </a:ln>
                <a:solidFill>
                  <a:srgbClr val="000000"/>
                </a:solidFill>
                <a:effectLst/>
                <a:uLnTx/>
                <a:uFillTx/>
                <a:latin typeface="+mj-lt"/>
                <a:ea typeface="Avenir"/>
                <a:cs typeface="Avenir"/>
                <a:sym typeface="Avenir"/>
              </a:rPr>
              <a:t>MATERIA PRIMA</a:t>
            </a:r>
            <a:endParaRPr kumimoji="0" sz="900" b="1" i="0" u="none" strike="noStrike" kern="0" cap="none" spc="0" normalizeH="0" baseline="0" noProof="0" dirty="0">
              <a:ln>
                <a:noFill/>
              </a:ln>
              <a:solidFill>
                <a:srgbClr val="000000"/>
              </a:solidFill>
              <a:effectLst/>
              <a:uLnTx/>
              <a:uFillTx/>
              <a:latin typeface="+mj-lt"/>
              <a:ea typeface="Avenir"/>
              <a:cs typeface="Avenir"/>
              <a:sym typeface="Avenir"/>
            </a:endParaRPr>
          </a:p>
        </p:txBody>
      </p:sp>
      <p:pic>
        <p:nvPicPr>
          <p:cNvPr id="18" name="Imagen 17">
            <a:extLst>
              <a:ext uri="{FF2B5EF4-FFF2-40B4-BE49-F238E27FC236}">
                <a16:creationId xmlns:a16="http://schemas.microsoft.com/office/drawing/2014/main" id="{64293EB8-EECF-1841-8E9A-A020DB73DD82}"/>
              </a:ext>
            </a:extLst>
          </p:cNvPr>
          <p:cNvPicPr>
            <a:picLocks noChangeAspect="1"/>
          </p:cNvPicPr>
          <p:nvPr/>
        </p:nvPicPr>
        <p:blipFill>
          <a:blip r:embed="rId3"/>
          <a:stretch>
            <a:fillRect/>
          </a:stretch>
        </p:blipFill>
        <p:spPr>
          <a:xfrm>
            <a:off x="5768814" y="5574754"/>
            <a:ext cx="658216" cy="407202"/>
          </a:xfrm>
          <a:prstGeom prst="rect">
            <a:avLst/>
          </a:prstGeom>
        </p:spPr>
      </p:pic>
      <p:sp>
        <p:nvSpPr>
          <p:cNvPr id="20" name="Google Shape;108;gb21d4c34d8_0_29">
            <a:extLst>
              <a:ext uri="{FF2B5EF4-FFF2-40B4-BE49-F238E27FC236}">
                <a16:creationId xmlns:a16="http://schemas.microsoft.com/office/drawing/2014/main" id="{C178C9DE-FDDF-6448-BE71-29533A094DEE}"/>
              </a:ext>
            </a:extLst>
          </p:cNvPr>
          <p:cNvSpPr/>
          <p:nvPr/>
        </p:nvSpPr>
        <p:spPr>
          <a:xfrm>
            <a:off x="5594223" y="2662659"/>
            <a:ext cx="1004888" cy="232254"/>
          </a:xfrm>
          <a:prstGeom prst="rect">
            <a:avLst/>
          </a:prstGeom>
          <a:no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900" b="1" i="0" u="none" strike="noStrike" kern="0" cap="none" spc="0" normalizeH="0" baseline="0" noProof="0" dirty="0">
                <a:ln>
                  <a:noFill/>
                </a:ln>
                <a:solidFill>
                  <a:srgbClr val="000000"/>
                </a:solidFill>
                <a:effectLst/>
                <a:uLnTx/>
                <a:uFillTx/>
                <a:latin typeface="+mj-lt"/>
                <a:ea typeface="Avenir"/>
                <a:cs typeface="Avenir"/>
                <a:sym typeface="Avenir"/>
              </a:rPr>
              <a:t>CIRCULAR</a:t>
            </a:r>
            <a:endParaRPr kumimoji="0" sz="900" b="1" i="0" u="none" strike="noStrike" kern="0" cap="none" spc="0" normalizeH="0" baseline="0" noProof="0" dirty="0">
              <a:ln>
                <a:noFill/>
              </a:ln>
              <a:solidFill>
                <a:srgbClr val="000000"/>
              </a:solidFill>
              <a:effectLst/>
              <a:uLnTx/>
              <a:uFillTx/>
              <a:latin typeface="+mj-lt"/>
              <a:ea typeface="Avenir"/>
              <a:cs typeface="Avenir"/>
              <a:sym typeface="Avenir"/>
            </a:endParaRPr>
          </a:p>
        </p:txBody>
      </p:sp>
      <p:sp>
        <p:nvSpPr>
          <p:cNvPr id="21" name="Google Shape;108;gb21d4c34d8_0_29">
            <a:extLst>
              <a:ext uri="{FF2B5EF4-FFF2-40B4-BE49-F238E27FC236}">
                <a16:creationId xmlns:a16="http://schemas.microsoft.com/office/drawing/2014/main" id="{F5390E07-1AEC-3B46-B73A-41320A8E921A}"/>
              </a:ext>
            </a:extLst>
          </p:cNvPr>
          <p:cNvSpPr/>
          <p:nvPr/>
        </p:nvSpPr>
        <p:spPr>
          <a:xfrm>
            <a:off x="3994378" y="4097033"/>
            <a:ext cx="1004888" cy="201928"/>
          </a:xfrm>
          <a:prstGeom prst="rect">
            <a:avLst/>
          </a:prstGeom>
          <a:no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900" b="1" i="0" u="none" strike="noStrike" kern="0" cap="none" spc="0" normalizeH="0" baseline="0" noProof="0" dirty="0">
                <a:ln>
                  <a:noFill/>
                </a:ln>
                <a:solidFill>
                  <a:srgbClr val="000000"/>
                </a:solidFill>
                <a:effectLst/>
                <a:uLnTx/>
                <a:uFillTx/>
                <a:latin typeface="+mj-lt"/>
                <a:ea typeface="Avenir"/>
                <a:cs typeface="Avenir"/>
                <a:sym typeface="Avenir"/>
              </a:rPr>
              <a:t>SOCIAL</a:t>
            </a:r>
            <a:endParaRPr kumimoji="0" sz="900" b="1" i="0" u="none" strike="noStrike" kern="0" cap="none" spc="0" normalizeH="0" baseline="0" noProof="0" dirty="0">
              <a:ln>
                <a:noFill/>
              </a:ln>
              <a:solidFill>
                <a:srgbClr val="000000"/>
              </a:solidFill>
              <a:effectLst/>
              <a:uLnTx/>
              <a:uFillTx/>
              <a:latin typeface="+mj-lt"/>
              <a:ea typeface="Avenir"/>
              <a:cs typeface="Avenir"/>
              <a:sym typeface="Avenir"/>
            </a:endParaRPr>
          </a:p>
        </p:txBody>
      </p:sp>
      <p:sp>
        <p:nvSpPr>
          <p:cNvPr id="22" name="Google Shape;108;gb21d4c34d8_0_29">
            <a:extLst>
              <a:ext uri="{FF2B5EF4-FFF2-40B4-BE49-F238E27FC236}">
                <a16:creationId xmlns:a16="http://schemas.microsoft.com/office/drawing/2014/main" id="{F633C58A-0071-C24D-9A07-1ED83DEAFBEA}"/>
              </a:ext>
            </a:extLst>
          </p:cNvPr>
          <p:cNvSpPr/>
          <p:nvPr/>
        </p:nvSpPr>
        <p:spPr>
          <a:xfrm>
            <a:off x="7283600" y="4088119"/>
            <a:ext cx="1004888" cy="219761"/>
          </a:xfrm>
          <a:prstGeom prst="rect">
            <a:avLst/>
          </a:prstGeom>
          <a:no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900" b="1" i="0" u="none" strike="noStrike" kern="0" cap="none" spc="0" normalizeH="0" baseline="0" noProof="0" dirty="0">
                <a:ln>
                  <a:noFill/>
                </a:ln>
                <a:solidFill>
                  <a:srgbClr val="000000"/>
                </a:solidFill>
                <a:effectLst/>
                <a:uLnTx/>
                <a:uFillTx/>
                <a:latin typeface="+mj-lt"/>
                <a:ea typeface="Avenir"/>
                <a:cs typeface="Avenir"/>
                <a:sym typeface="Avenir"/>
              </a:rPr>
              <a:t>ECONÓMICO</a:t>
            </a:r>
            <a:endParaRPr kumimoji="0" sz="900" b="1" i="0" u="none" strike="noStrike" kern="0" cap="none" spc="0" normalizeH="0" baseline="0" noProof="0" dirty="0">
              <a:ln>
                <a:noFill/>
              </a:ln>
              <a:solidFill>
                <a:srgbClr val="000000"/>
              </a:solidFill>
              <a:effectLst/>
              <a:uLnTx/>
              <a:uFillTx/>
              <a:latin typeface="+mj-lt"/>
              <a:ea typeface="Avenir"/>
              <a:cs typeface="Avenir"/>
              <a:sym typeface="Avenir"/>
            </a:endParaRPr>
          </a:p>
        </p:txBody>
      </p:sp>
      <p:cxnSp>
        <p:nvCxnSpPr>
          <p:cNvPr id="8" name="Conector recto 7">
            <a:extLst>
              <a:ext uri="{FF2B5EF4-FFF2-40B4-BE49-F238E27FC236}">
                <a16:creationId xmlns:a16="http://schemas.microsoft.com/office/drawing/2014/main" id="{B689BDD3-6C6F-4645-ACE9-5AD6DA1DE28A}"/>
              </a:ext>
            </a:extLst>
          </p:cNvPr>
          <p:cNvCxnSpPr>
            <a:cxnSpLocks/>
            <a:stCxn id="49" idx="4"/>
            <a:endCxn id="61" idx="0"/>
          </p:cNvCxnSpPr>
          <p:nvPr/>
        </p:nvCxnSpPr>
        <p:spPr>
          <a:xfrm>
            <a:off x="6097922" y="4749650"/>
            <a:ext cx="0" cy="374988"/>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cxnSp>
        <p:nvCxnSpPr>
          <p:cNvPr id="10" name="Conector recto 9">
            <a:extLst>
              <a:ext uri="{FF2B5EF4-FFF2-40B4-BE49-F238E27FC236}">
                <a16:creationId xmlns:a16="http://schemas.microsoft.com/office/drawing/2014/main" id="{5182A249-C47C-954F-8354-BC0BCF47E7E0}"/>
              </a:ext>
            </a:extLst>
          </p:cNvPr>
          <p:cNvCxnSpPr>
            <a:cxnSpLocks/>
            <a:stCxn id="49" idx="2"/>
            <a:endCxn id="58" idx="6"/>
          </p:cNvCxnSpPr>
          <p:nvPr/>
        </p:nvCxnSpPr>
        <p:spPr>
          <a:xfrm flipH="1" flipV="1">
            <a:off x="5044112" y="4204873"/>
            <a:ext cx="513394" cy="2566"/>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cxnSp>
        <p:nvCxnSpPr>
          <p:cNvPr id="15" name="Conector recto 14">
            <a:extLst>
              <a:ext uri="{FF2B5EF4-FFF2-40B4-BE49-F238E27FC236}">
                <a16:creationId xmlns:a16="http://schemas.microsoft.com/office/drawing/2014/main" id="{A558ABA9-B535-534C-9E53-85F555192A16}"/>
              </a:ext>
            </a:extLst>
          </p:cNvPr>
          <p:cNvCxnSpPr>
            <a:cxnSpLocks/>
            <a:stCxn id="49" idx="6"/>
            <a:endCxn id="60" idx="2"/>
          </p:cNvCxnSpPr>
          <p:nvPr/>
        </p:nvCxnSpPr>
        <p:spPr>
          <a:xfrm flipV="1">
            <a:off x="6638337" y="4197998"/>
            <a:ext cx="561230" cy="9441"/>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cxnSp>
        <p:nvCxnSpPr>
          <p:cNvPr id="19" name="Conector recto 18">
            <a:extLst>
              <a:ext uri="{FF2B5EF4-FFF2-40B4-BE49-F238E27FC236}">
                <a16:creationId xmlns:a16="http://schemas.microsoft.com/office/drawing/2014/main" id="{D39F6B7D-B3C6-A142-B1D0-C199B70FCEF6}"/>
              </a:ext>
            </a:extLst>
          </p:cNvPr>
          <p:cNvCxnSpPr>
            <a:cxnSpLocks/>
            <a:stCxn id="49" idx="0"/>
            <a:endCxn id="62" idx="4"/>
          </p:cNvCxnSpPr>
          <p:nvPr/>
        </p:nvCxnSpPr>
        <p:spPr>
          <a:xfrm flipH="1" flipV="1">
            <a:off x="6096000" y="3317787"/>
            <a:ext cx="1922" cy="347440"/>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sp>
        <p:nvSpPr>
          <p:cNvPr id="56" name="Google Shape;108;gb21d4c34d8_0_29">
            <a:extLst>
              <a:ext uri="{FF2B5EF4-FFF2-40B4-BE49-F238E27FC236}">
                <a16:creationId xmlns:a16="http://schemas.microsoft.com/office/drawing/2014/main" id="{84593D09-F851-824B-9A68-6035C83ABD27}"/>
              </a:ext>
            </a:extLst>
          </p:cNvPr>
          <p:cNvSpPr/>
          <p:nvPr/>
        </p:nvSpPr>
        <p:spPr>
          <a:xfrm>
            <a:off x="6733401" y="2134158"/>
            <a:ext cx="1004888" cy="303411"/>
          </a:xfrm>
          <a:prstGeom prst="rect">
            <a:avLst/>
          </a:prstGeom>
          <a:no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900" b="1" i="0" u="none" strike="noStrike" kern="0" cap="none" spc="0" normalizeH="0" baseline="0" noProof="0" dirty="0">
                <a:ln>
                  <a:noFill/>
                </a:ln>
                <a:solidFill>
                  <a:srgbClr val="000000"/>
                </a:solidFill>
                <a:effectLst/>
                <a:uLnTx/>
                <a:uFillTx/>
                <a:latin typeface="+mj-lt"/>
                <a:ea typeface="Avenir"/>
                <a:cs typeface="Avenir"/>
                <a:sym typeface="Avenir"/>
              </a:rPr>
              <a:t>ENERGÍA</a:t>
            </a:r>
            <a:endParaRPr kumimoji="0" sz="900" b="1" i="0" u="none" strike="noStrike" kern="0" cap="none" spc="0" normalizeH="0" baseline="0" noProof="0" dirty="0">
              <a:ln>
                <a:noFill/>
              </a:ln>
              <a:solidFill>
                <a:srgbClr val="000000"/>
              </a:solidFill>
              <a:effectLst/>
              <a:uLnTx/>
              <a:uFillTx/>
              <a:latin typeface="+mj-lt"/>
              <a:ea typeface="Avenir"/>
              <a:cs typeface="Avenir"/>
              <a:sym typeface="Avenir"/>
            </a:endParaRPr>
          </a:p>
        </p:txBody>
      </p:sp>
      <p:sp>
        <p:nvSpPr>
          <p:cNvPr id="63" name="Google Shape;108;gb21d4c34d8_0_29">
            <a:extLst>
              <a:ext uri="{FF2B5EF4-FFF2-40B4-BE49-F238E27FC236}">
                <a16:creationId xmlns:a16="http://schemas.microsoft.com/office/drawing/2014/main" id="{C9AF5BA3-1B8A-5043-B554-3487272DA39E}"/>
              </a:ext>
            </a:extLst>
          </p:cNvPr>
          <p:cNvSpPr/>
          <p:nvPr/>
        </p:nvSpPr>
        <p:spPr>
          <a:xfrm>
            <a:off x="5588511" y="1400273"/>
            <a:ext cx="1004888" cy="303411"/>
          </a:xfrm>
          <a:prstGeom prst="rect">
            <a:avLst/>
          </a:prstGeom>
          <a:no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900" b="1" i="0" u="none" strike="noStrike" kern="0" cap="none" spc="0" normalizeH="0" baseline="0" noProof="0" dirty="0">
                <a:ln>
                  <a:noFill/>
                </a:ln>
                <a:solidFill>
                  <a:srgbClr val="000000"/>
                </a:solidFill>
                <a:effectLst/>
                <a:uLnTx/>
                <a:uFillTx/>
                <a:latin typeface="+mj-lt"/>
                <a:ea typeface="Avenir"/>
                <a:cs typeface="Avenir"/>
                <a:sym typeface="Avenir"/>
              </a:rPr>
              <a:t>AGUA</a:t>
            </a:r>
            <a:endParaRPr kumimoji="0" sz="900" b="1" i="0" u="none" strike="noStrike" kern="0" cap="none" spc="0" normalizeH="0" baseline="0" noProof="0" dirty="0">
              <a:ln>
                <a:noFill/>
              </a:ln>
              <a:solidFill>
                <a:srgbClr val="000000"/>
              </a:solidFill>
              <a:effectLst/>
              <a:uLnTx/>
              <a:uFillTx/>
              <a:latin typeface="+mj-lt"/>
              <a:ea typeface="Avenir"/>
              <a:cs typeface="Avenir"/>
              <a:sym typeface="Avenir"/>
            </a:endParaRPr>
          </a:p>
        </p:txBody>
      </p:sp>
      <p:sp>
        <p:nvSpPr>
          <p:cNvPr id="67" name="Elipse 66">
            <a:extLst>
              <a:ext uri="{FF2B5EF4-FFF2-40B4-BE49-F238E27FC236}">
                <a16:creationId xmlns:a16="http://schemas.microsoft.com/office/drawing/2014/main" id="{B2147F5D-2046-6C46-86CF-9808F2A14135}"/>
              </a:ext>
            </a:extLst>
          </p:cNvPr>
          <p:cNvSpPr>
            <a:spLocks noChangeAspect="1"/>
          </p:cNvSpPr>
          <p:nvPr/>
        </p:nvSpPr>
        <p:spPr>
          <a:xfrm>
            <a:off x="2779440" y="4186899"/>
            <a:ext cx="899689" cy="789000"/>
          </a:xfrm>
          <a:prstGeom prst="ellipse">
            <a:avLst/>
          </a:prstGeom>
          <a:solidFill>
            <a:srgbClr val="F2D644">
              <a:alpha val="25098"/>
            </a:srgbClr>
          </a:solidFill>
          <a:ln w="9525">
            <a:no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ES" sz="1400" b="0" i="0" u="none" strike="noStrike" kern="0" cap="none" spc="0" normalizeH="0" baseline="0" noProof="0" dirty="0">
              <a:ln>
                <a:noFill/>
              </a:ln>
              <a:solidFill>
                <a:srgbClr val="000000"/>
              </a:solidFill>
              <a:effectLst/>
              <a:uLnTx/>
              <a:uFillTx/>
              <a:latin typeface="+mj-lt"/>
              <a:ea typeface="+mn-ea"/>
              <a:cs typeface="+mn-cs"/>
              <a:sym typeface="Arial"/>
            </a:endParaRPr>
          </a:p>
        </p:txBody>
      </p:sp>
      <p:sp>
        <p:nvSpPr>
          <p:cNvPr id="68" name="Google Shape;108;gb21d4c34d8_0_29">
            <a:extLst>
              <a:ext uri="{FF2B5EF4-FFF2-40B4-BE49-F238E27FC236}">
                <a16:creationId xmlns:a16="http://schemas.microsoft.com/office/drawing/2014/main" id="{194BC2FD-7590-EE48-9CA9-328B925CB256}"/>
              </a:ext>
            </a:extLst>
          </p:cNvPr>
          <p:cNvSpPr/>
          <p:nvPr/>
        </p:nvSpPr>
        <p:spPr>
          <a:xfrm>
            <a:off x="2715943" y="4443673"/>
            <a:ext cx="1004888" cy="303411"/>
          </a:xfrm>
          <a:prstGeom prst="rect">
            <a:avLst/>
          </a:prstGeom>
          <a:no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800" b="1" i="0" u="none" strike="noStrike" kern="0" cap="none" spc="0" normalizeH="0" baseline="0" noProof="0" dirty="0">
                <a:ln>
                  <a:noFill/>
                </a:ln>
                <a:solidFill>
                  <a:srgbClr val="000000"/>
                </a:solidFill>
                <a:effectLst/>
                <a:uLnTx/>
                <a:uFillTx/>
                <a:latin typeface="+mj-lt"/>
                <a:ea typeface="Avenir"/>
                <a:cs typeface="Avenir"/>
                <a:sym typeface="Avenir"/>
              </a:rPr>
              <a:t>DIVERSIDAD</a:t>
            </a:r>
            <a:endParaRPr kumimoji="0" sz="800" b="1" i="0" u="none" strike="noStrike" kern="0" cap="none" spc="0" normalizeH="0" baseline="0" noProof="0" dirty="0">
              <a:ln>
                <a:noFill/>
              </a:ln>
              <a:solidFill>
                <a:srgbClr val="000000"/>
              </a:solidFill>
              <a:effectLst/>
              <a:uLnTx/>
              <a:uFillTx/>
              <a:latin typeface="+mj-lt"/>
              <a:ea typeface="Avenir"/>
              <a:cs typeface="Avenir"/>
              <a:sym typeface="Avenir"/>
            </a:endParaRPr>
          </a:p>
        </p:txBody>
      </p:sp>
      <p:sp>
        <p:nvSpPr>
          <p:cNvPr id="69" name="Elipse 68">
            <a:extLst>
              <a:ext uri="{FF2B5EF4-FFF2-40B4-BE49-F238E27FC236}">
                <a16:creationId xmlns:a16="http://schemas.microsoft.com/office/drawing/2014/main" id="{FF8449E0-0169-2440-8E52-EBEA99BF8B01}"/>
              </a:ext>
            </a:extLst>
          </p:cNvPr>
          <p:cNvSpPr>
            <a:spLocks noChangeAspect="1"/>
          </p:cNvSpPr>
          <p:nvPr/>
        </p:nvSpPr>
        <p:spPr>
          <a:xfrm>
            <a:off x="3166623" y="3033763"/>
            <a:ext cx="786387" cy="789000"/>
          </a:xfrm>
          <a:prstGeom prst="ellipse">
            <a:avLst/>
          </a:prstGeom>
          <a:solidFill>
            <a:srgbClr val="F2D644">
              <a:alpha val="25098"/>
            </a:srgbClr>
          </a:solidFill>
          <a:ln w="9525">
            <a:no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ES" sz="1400" b="0" i="0" u="none" strike="noStrike" kern="0" cap="none" spc="0" normalizeH="0" baseline="0" noProof="0" dirty="0">
              <a:ln>
                <a:noFill/>
              </a:ln>
              <a:solidFill>
                <a:srgbClr val="000000"/>
              </a:solidFill>
              <a:effectLst/>
              <a:uLnTx/>
              <a:uFillTx/>
              <a:latin typeface="+mj-lt"/>
              <a:ea typeface="+mn-ea"/>
              <a:cs typeface="+mn-cs"/>
              <a:sym typeface="Arial"/>
            </a:endParaRPr>
          </a:p>
        </p:txBody>
      </p:sp>
      <p:sp>
        <p:nvSpPr>
          <p:cNvPr id="70" name="Google Shape;108;gb21d4c34d8_0_29">
            <a:extLst>
              <a:ext uri="{FF2B5EF4-FFF2-40B4-BE49-F238E27FC236}">
                <a16:creationId xmlns:a16="http://schemas.microsoft.com/office/drawing/2014/main" id="{748B762A-3FF2-0543-B284-B9532A5C2A14}"/>
              </a:ext>
            </a:extLst>
          </p:cNvPr>
          <p:cNvSpPr/>
          <p:nvPr/>
        </p:nvSpPr>
        <p:spPr>
          <a:xfrm>
            <a:off x="3053391" y="3276558"/>
            <a:ext cx="1004888" cy="303411"/>
          </a:xfrm>
          <a:prstGeom prst="rect">
            <a:avLst/>
          </a:prstGeom>
          <a:no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900" b="1" i="0" u="none" strike="noStrike" kern="0" cap="none" spc="0" normalizeH="0" baseline="0" noProof="0" dirty="0">
                <a:ln>
                  <a:noFill/>
                </a:ln>
                <a:solidFill>
                  <a:srgbClr val="000000"/>
                </a:solidFill>
                <a:effectLst/>
                <a:uLnTx/>
                <a:uFillTx/>
                <a:latin typeface="+mj-lt"/>
                <a:ea typeface="Avenir"/>
                <a:cs typeface="Avenir"/>
                <a:sym typeface="Avenir"/>
              </a:rPr>
              <a:t>EMPLEO</a:t>
            </a:r>
            <a:endParaRPr kumimoji="0" sz="900" b="1" i="0" u="none" strike="noStrike" kern="0" cap="none" spc="0" normalizeH="0" baseline="0" noProof="0" dirty="0">
              <a:ln>
                <a:noFill/>
              </a:ln>
              <a:solidFill>
                <a:srgbClr val="000000"/>
              </a:solidFill>
              <a:effectLst/>
              <a:uLnTx/>
              <a:uFillTx/>
              <a:latin typeface="+mj-lt"/>
              <a:ea typeface="Avenir"/>
              <a:cs typeface="Avenir"/>
              <a:sym typeface="Avenir"/>
            </a:endParaRPr>
          </a:p>
        </p:txBody>
      </p:sp>
      <p:sp>
        <p:nvSpPr>
          <p:cNvPr id="72" name="Elipse 71">
            <a:extLst>
              <a:ext uri="{FF2B5EF4-FFF2-40B4-BE49-F238E27FC236}">
                <a16:creationId xmlns:a16="http://schemas.microsoft.com/office/drawing/2014/main" id="{0AC9B616-5226-6E4C-A8FC-70DA0AFB93B7}"/>
              </a:ext>
            </a:extLst>
          </p:cNvPr>
          <p:cNvSpPr>
            <a:spLocks noChangeAspect="1"/>
          </p:cNvSpPr>
          <p:nvPr/>
        </p:nvSpPr>
        <p:spPr>
          <a:xfrm>
            <a:off x="8204966" y="4570582"/>
            <a:ext cx="786387" cy="789000"/>
          </a:xfrm>
          <a:prstGeom prst="ellipse">
            <a:avLst/>
          </a:prstGeom>
          <a:solidFill>
            <a:srgbClr val="DF6336">
              <a:alpha val="25098"/>
            </a:srgbClr>
          </a:solidFill>
          <a:ln w="9525">
            <a:no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ES" sz="1400" b="0" i="0" u="none" strike="noStrike" kern="0" cap="none" spc="0" normalizeH="0" baseline="0" noProof="0" dirty="0">
              <a:ln>
                <a:noFill/>
              </a:ln>
              <a:solidFill>
                <a:srgbClr val="000000"/>
              </a:solidFill>
              <a:effectLst/>
              <a:uLnTx/>
              <a:uFillTx/>
              <a:latin typeface="+mj-lt"/>
              <a:ea typeface="+mn-ea"/>
              <a:cs typeface="+mn-cs"/>
              <a:sym typeface="Arial"/>
            </a:endParaRPr>
          </a:p>
        </p:txBody>
      </p:sp>
      <p:sp>
        <p:nvSpPr>
          <p:cNvPr id="73" name="Elipse 72">
            <a:extLst>
              <a:ext uri="{FF2B5EF4-FFF2-40B4-BE49-F238E27FC236}">
                <a16:creationId xmlns:a16="http://schemas.microsoft.com/office/drawing/2014/main" id="{E460035A-C4D9-1943-88E4-49FB76DFA0A8}"/>
              </a:ext>
            </a:extLst>
          </p:cNvPr>
          <p:cNvSpPr>
            <a:spLocks noChangeAspect="1"/>
          </p:cNvSpPr>
          <p:nvPr/>
        </p:nvSpPr>
        <p:spPr>
          <a:xfrm>
            <a:off x="8204896" y="3003804"/>
            <a:ext cx="786387" cy="789000"/>
          </a:xfrm>
          <a:prstGeom prst="ellipse">
            <a:avLst/>
          </a:prstGeom>
          <a:solidFill>
            <a:srgbClr val="DF6336">
              <a:alpha val="25098"/>
            </a:srgbClr>
          </a:solidFill>
          <a:ln w="9525">
            <a:no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ES" sz="1400" b="0" i="0" u="none" strike="noStrike" kern="0" cap="none" spc="0" normalizeH="0" baseline="0" noProof="0" dirty="0">
              <a:ln>
                <a:noFill/>
              </a:ln>
              <a:solidFill>
                <a:srgbClr val="000000"/>
              </a:solidFill>
              <a:effectLst/>
              <a:uLnTx/>
              <a:uFillTx/>
              <a:latin typeface="+mj-lt"/>
              <a:ea typeface="+mn-ea"/>
              <a:cs typeface="+mn-cs"/>
              <a:sym typeface="Arial"/>
            </a:endParaRPr>
          </a:p>
        </p:txBody>
      </p:sp>
      <p:sp>
        <p:nvSpPr>
          <p:cNvPr id="74" name="Google Shape;108;gb21d4c34d8_0_29">
            <a:extLst>
              <a:ext uri="{FF2B5EF4-FFF2-40B4-BE49-F238E27FC236}">
                <a16:creationId xmlns:a16="http://schemas.microsoft.com/office/drawing/2014/main" id="{9FC403CB-644C-5741-B381-311B29380824}"/>
              </a:ext>
            </a:extLst>
          </p:cNvPr>
          <p:cNvSpPr/>
          <p:nvPr/>
        </p:nvSpPr>
        <p:spPr>
          <a:xfrm>
            <a:off x="8091664" y="3246599"/>
            <a:ext cx="1004888" cy="303411"/>
          </a:xfrm>
          <a:prstGeom prst="rect">
            <a:avLst/>
          </a:prstGeom>
          <a:no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900" b="1" i="0" u="none" strike="noStrike" kern="0" cap="none" spc="0" normalizeH="0" baseline="0" noProof="0" dirty="0">
                <a:ln>
                  <a:noFill/>
                </a:ln>
                <a:solidFill>
                  <a:srgbClr val="000000"/>
                </a:solidFill>
                <a:effectLst/>
                <a:uLnTx/>
                <a:uFillTx/>
                <a:latin typeface="+mj-lt"/>
                <a:ea typeface="Avenir"/>
                <a:cs typeface="Avenir"/>
                <a:sym typeface="Avenir"/>
              </a:rPr>
              <a:t>INGRESOS</a:t>
            </a:r>
            <a:endParaRPr kumimoji="0" sz="900" b="1" i="0" u="none" strike="noStrike" kern="0" cap="none" spc="0" normalizeH="0" baseline="0" noProof="0" dirty="0">
              <a:ln>
                <a:noFill/>
              </a:ln>
              <a:solidFill>
                <a:srgbClr val="000000"/>
              </a:solidFill>
              <a:effectLst/>
              <a:uLnTx/>
              <a:uFillTx/>
              <a:latin typeface="+mj-lt"/>
              <a:ea typeface="Avenir"/>
              <a:cs typeface="Avenir"/>
              <a:sym typeface="Avenir"/>
            </a:endParaRPr>
          </a:p>
        </p:txBody>
      </p:sp>
      <p:sp>
        <p:nvSpPr>
          <p:cNvPr id="75" name="Google Shape;108;gb21d4c34d8_0_29">
            <a:extLst>
              <a:ext uri="{FF2B5EF4-FFF2-40B4-BE49-F238E27FC236}">
                <a16:creationId xmlns:a16="http://schemas.microsoft.com/office/drawing/2014/main" id="{334CE1AD-9189-7B48-A08A-8639A8292C34}"/>
              </a:ext>
            </a:extLst>
          </p:cNvPr>
          <p:cNvSpPr/>
          <p:nvPr/>
        </p:nvSpPr>
        <p:spPr>
          <a:xfrm>
            <a:off x="8091664" y="4823815"/>
            <a:ext cx="1004888" cy="303411"/>
          </a:xfrm>
          <a:prstGeom prst="rect">
            <a:avLst/>
          </a:prstGeom>
          <a:no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900" b="1" i="0" u="none" strike="noStrike" kern="0" cap="none" spc="0" normalizeH="0" baseline="0" noProof="0" dirty="0">
                <a:ln>
                  <a:noFill/>
                </a:ln>
                <a:solidFill>
                  <a:srgbClr val="000000"/>
                </a:solidFill>
                <a:effectLst/>
                <a:uLnTx/>
                <a:uFillTx/>
                <a:latin typeface="+mj-lt"/>
                <a:ea typeface="Avenir"/>
                <a:cs typeface="Avenir"/>
                <a:sym typeface="Avenir"/>
              </a:rPr>
              <a:t>VALOR DISTRIBUIDO</a:t>
            </a:r>
            <a:endParaRPr kumimoji="0" sz="900" b="1" i="0" u="none" strike="noStrike" kern="0" cap="none" spc="0" normalizeH="0" baseline="0" noProof="0" dirty="0">
              <a:ln>
                <a:noFill/>
              </a:ln>
              <a:solidFill>
                <a:srgbClr val="000000"/>
              </a:solidFill>
              <a:effectLst/>
              <a:uLnTx/>
              <a:uFillTx/>
              <a:latin typeface="+mj-lt"/>
              <a:ea typeface="Avenir"/>
              <a:cs typeface="Avenir"/>
              <a:sym typeface="Avenir"/>
            </a:endParaRPr>
          </a:p>
        </p:txBody>
      </p:sp>
      <p:sp>
        <p:nvSpPr>
          <p:cNvPr id="49" name="Elipse 48">
            <a:extLst>
              <a:ext uri="{FF2B5EF4-FFF2-40B4-BE49-F238E27FC236}">
                <a16:creationId xmlns:a16="http://schemas.microsoft.com/office/drawing/2014/main" id="{CD716B30-C8D7-9742-A438-A3D493DE6E06}"/>
              </a:ext>
            </a:extLst>
          </p:cNvPr>
          <p:cNvSpPr>
            <a:spLocks noChangeAspect="1"/>
          </p:cNvSpPr>
          <p:nvPr/>
        </p:nvSpPr>
        <p:spPr>
          <a:xfrm>
            <a:off x="5557506" y="3665227"/>
            <a:ext cx="1080831" cy="1084423"/>
          </a:xfrm>
          <a:prstGeom prst="ellipse">
            <a:avLst/>
          </a:prstGeom>
          <a:noFill/>
          <a:ln w="9525">
            <a:solidFill>
              <a:schemeClr val="tx2"/>
            </a:solid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ES" sz="1400" b="0" i="0" u="none" strike="noStrike" kern="0" cap="none" spc="0" normalizeH="0" baseline="0" noProof="0" dirty="0">
              <a:ln>
                <a:noFill/>
              </a:ln>
              <a:solidFill>
                <a:srgbClr val="000000"/>
              </a:solidFill>
              <a:effectLst/>
              <a:uLnTx/>
              <a:uFillTx/>
              <a:latin typeface="+mj-lt"/>
              <a:ea typeface="+mn-ea"/>
              <a:cs typeface="+mn-cs"/>
              <a:sym typeface="Arial"/>
            </a:endParaRPr>
          </a:p>
        </p:txBody>
      </p:sp>
      <p:cxnSp>
        <p:nvCxnSpPr>
          <p:cNvPr id="88" name="Conector recto 87">
            <a:extLst>
              <a:ext uri="{FF2B5EF4-FFF2-40B4-BE49-F238E27FC236}">
                <a16:creationId xmlns:a16="http://schemas.microsoft.com/office/drawing/2014/main" id="{C5E2D4EC-E6E0-D14F-A3F3-583C0E129481}"/>
              </a:ext>
            </a:extLst>
          </p:cNvPr>
          <p:cNvCxnSpPr>
            <a:cxnSpLocks/>
            <a:stCxn id="58" idx="1"/>
            <a:endCxn id="69" idx="5"/>
          </p:cNvCxnSpPr>
          <p:nvPr/>
        </p:nvCxnSpPr>
        <p:spPr>
          <a:xfrm flipH="1" flipV="1">
            <a:off x="3837846" y="3707217"/>
            <a:ext cx="283719" cy="114254"/>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cxnSp>
        <p:nvCxnSpPr>
          <p:cNvPr id="91" name="Conector recto 90">
            <a:extLst>
              <a:ext uri="{FF2B5EF4-FFF2-40B4-BE49-F238E27FC236}">
                <a16:creationId xmlns:a16="http://schemas.microsoft.com/office/drawing/2014/main" id="{5C6B78C7-EE37-5345-9C56-3DB4FE92A714}"/>
              </a:ext>
            </a:extLst>
          </p:cNvPr>
          <p:cNvCxnSpPr>
            <a:cxnSpLocks/>
            <a:stCxn id="58" idx="2"/>
            <a:endCxn id="67" idx="7"/>
          </p:cNvCxnSpPr>
          <p:nvPr/>
        </p:nvCxnSpPr>
        <p:spPr>
          <a:xfrm flipH="1">
            <a:off x="3547373" y="4204873"/>
            <a:ext cx="415908" cy="97572"/>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cxnSp>
        <p:nvCxnSpPr>
          <p:cNvPr id="94" name="Conector recto 93">
            <a:extLst>
              <a:ext uri="{FF2B5EF4-FFF2-40B4-BE49-F238E27FC236}">
                <a16:creationId xmlns:a16="http://schemas.microsoft.com/office/drawing/2014/main" id="{B611F404-5530-9E49-B962-B6DA1A315086}"/>
              </a:ext>
            </a:extLst>
          </p:cNvPr>
          <p:cNvCxnSpPr>
            <a:cxnSpLocks/>
            <a:stCxn id="72" idx="1"/>
            <a:endCxn id="60" idx="5"/>
          </p:cNvCxnSpPr>
          <p:nvPr/>
        </p:nvCxnSpPr>
        <p:spPr>
          <a:xfrm flipH="1" flipV="1">
            <a:off x="8122114" y="4581399"/>
            <a:ext cx="198016" cy="104729"/>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cxnSp>
        <p:nvCxnSpPr>
          <p:cNvPr id="97" name="Conector recto 96">
            <a:extLst>
              <a:ext uri="{FF2B5EF4-FFF2-40B4-BE49-F238E27FC236}">
                <a16:creationId xmlns:a16="http://schemas.microsoft.com/office/drawing/2014/main" id="{51D5D196-8324-2D4A-A1B7-822287C2124A}"/>
              </a:ext>
            </a:extLst>
          </p:cNvPr>
          <p:cNvCxnSpPr>
            <a:cxnSpLocks/>
            <a:stCxn id="73" idx="3"/>
            <a:endCxn id="60" idx="7"/>
          </p:cNvCxnSpPr>
          <p:nvPr/>
        </p:nvCxnSpPr>
        <p:spPr>
          <a:xfrm flipH="1">
            <a:off x="8122114" y="3677258"/>
            <a:ext cx="197946" cy="137338"/>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sp>
        <p:nvSpPr>
          <p:cNvPr id="100" name="Google Shape;108;gb21d4c34d8_0_29">
            <a:extLst>
              <a:ext uri="{FF2B5EF4-FFF2-40B4-BE49-F238E27FC236}">
                <a16:creationId xmlns:a16="http://schemas.microsoft.com/office/drawing/2014/main" id="{B69CF129-A8E3-3342-81F5-DEE028C89A25}"/>
              </a:ext>
            </a:extLst>
          </p:cNvPr>
          <p:cNvSpPr/>
          <p:nvPr/>
        </p:nvSpPr>
        <p:spPr>
          <a:xfrm>
            <a:off x="2934119" y="1892096"/>
            <a:ext cx="1694672" cy="573041"/>
          </a:xfrm>
          <a:prstGeom prst="rect">
            <a:avLst/>
          </a:prstGeom>
          <a:noFill/>
          <a:ln>
            <a:noFill/>
          </a:ln>
        </p:spPr>
        <p:txBody>
          <a:bodyPr spcFirstLastPara="1" wrap="square" lIns="91425" tIns="45700" rIns="91425" bIns="45700" anchor="ctr" anchorCtr="0">
            <a:noAutofit/>
          </a:bodyPr>
          <a:lstStyle/>
          <a:p>
            <a:pPr marL="0" marR="0" lvl="0" indent="0" algn="r"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800" b="0" i="0" u="none" strike="noStrike" kern="0" cap="none" spc="0" normalizeH="0" baseline="0" noProof="0" dirty="0">
                <a:ln>
                  <a:noFill/>
                </a:ln>
                <a:solidFill>
                  <a:srgbClr val="000000"/>
                </a:solidFill>
                <a:effectLst/>
                <a:uLnTx/>
                <a:uFillTx/>
                <a:latin typeface="+mj-lt"/>
                <a:ea typeface="Avenir"/>
                <a:cs typeface="Avenir"/>
                <a:sym typeface="Avenir"/>
              </a:rPr>
              <a:t>% Reutilización</a:t>
            </a:r>
          </a:p>
          <a:p>
            <a:pPr marL="0" marR="0" lvl="0" indent="0" algn="r"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800" b="0" i="0" u="none" strike="noStrike" kern="0" cap="none" spc="0" normalizeH="0" baseline="0" noProof="0" dirty="0">
                <a:ln>
                  <a:noFill/>
                </a:ln>
                <a:solidFill>
                  <a:srgbClr val="000000"/>
                </a:solidFill>
                <a:effectLst/>
                <a:uLnTx/>
                <a:uFillTx/>
                <a:latin typeface="+mj-lt"/>
                <a:ea typeface="Avenir"/>
                <a:cs typeface="Avenir"/>
                <a:sym typeface="Avenir"/>
              </a:rPr>
              <a:t>% Reciclado</a:t>
            </a:r>
          </a:p>
          <a:p>
            <a:pPr marL="0" marR="0" lvl="0" indent="0" algn="r"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800" b="0" i="0" u="none" strike="noStrike" kern="0" cap="none" spc="0" normalizeH="0" baseline="0" noProof="0" dirty="0">
                <a:ln>
                  <a:noFill/>
                </a:ln>
                <a:solidFill>
                  <a:srgbClr val="000000"/>
                </a:solidFill>
                <a:effectLst/>
                <a:uLnTx/>
                <a:uFillTx/>
                <a:latin typeface="+mj-lt"/>
                <a:ea typeface="Avenir"/>
                <a:cs typeface="Avenir"/>
                <a:sym typeface="Avenir"/>
              </a:rPr>
              <a:t>% Reciclaje</a:t>
            </a:r>
          </a:p>
          <a:p>
            <a:pPr marL="0" marR="0" lvl="0" indent="0" algn="r"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800" b="0" i="0" u="none" strike="noStrike" kern="0" cap="none" spc="0" normalizeH="0" baseline="0" noProof="0" dirty="0">
                <a:ln>
                  <a:noFill/>
                </a:ln>
                <a:solidFill>
                  <a:srgbClr val="000000"/>
                </a:solidFill>
                <a:effectLst/>
                <a:uLnTx/>
                <a:uFillTx/>
                <a:latin typeface="+mj-lt"/>
                <a:ea typeface="Avenir"/>
                <a:cs typeface="Avenir"/>
                <a:sym typeface="Avenir"/>
              </a:rPr>
              <a:t>Tipología de residuo</a:t>
            </a:r>
          </a:p>
          <a:p>
            <a:pPr marL="0" marR="0" lvl="0" indent="0" algn="r"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800" b="0" i="0" u="none" strike="noStrike" kern="0" cap="none" spc="0" normalizeH="0" baseline="0" noProof="0" dirty="0">
                <a:ln>
                  <a:noFill/>
                </a:ln>
                <a:solidFill>
                  <a:srgbClr val="000000"/>
                </a:solidFill>
                <a:effectLst/>
                <a:uLnTx/>
                <a:uFillTx/>
                <a:latin typeface="+mj-lt"/>
                <a:ea typeface="Avenir"/>
                <a:cs typeface="Avenir"/>
                <a:sym typeface="Avenir"/>
              </a:rPr>
              <a:t>Procedencia / Dependencia</a:t>
            </a:r>
            <a:endParaRPr kumimoji="0" sz="800" b="0" i="0" u="none" strike="noStrike" kern="0" cap="none" spc="0" normalizeH="0" baseline="0" noProof="0" dirty="0">
              <a:ln>
                <a:noFill/>
              </a:ln>
              <a:solidFill>
                <a:srgbClr val="000000"/>
              </a:solidFill>
              <a:effectLst/>
              <a:uLnTx/>
              <a:uFillTx/>
              <a:latin typeface="+mj-lt"/>
              <a:ea typeface="Avenir"/>
              <a:cs typeface="Avenir"/>
              <a:sym typeface="Avenir"/>
            </a:endParaRPr>
          </a:p>
        </p:txBody>
      </p:sp>
      <p:sp>
        <p:nvSpPr>
          <p:cNvPr id="101" name="Google Shape;108;gb21d4c34d8_0_29">
            <a:extLst>
              <a:ext uri="{FF2B5EF4-FFF2-40B4-BE49-F238E27FC236}">
                <a16:creationId xmlns:a16="http://schemas.microsoft.com/office/drawing/2014/main" id="{4B46F323-A2D4-9A46-BFBD-6077D6188B03}"/>
              </a:ext>
            </a:extLst>
          </p:cNvPr>
          <p:cNvSpPr/>
          <p:nvPr/>
        </p:nvSpPr>
        <p:spPr>
          <a:xfrm>
            <a:off x="7574236" y="1985965"/>
            <a:ext cx="1417047" cy="573041"/>
          </a:xfrm>
          <a:prstGeom prst="rect">
            <a:avLst/>
          </a:prstGeom>
          <a:no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800" b="0" i="0" u="none" strike="noStrike" kern="0" cap="none" spc="0" normalizeH="0" baseline="0" noProof="0" dirty="0">
                <a:ln>
                  <a:noFill/>
                </a:ln>
                <a:solidFill>
                  <a:srgbClr val="000000"/>
                </a:solidFill>
                <a:effectLst/>
                <a:uLnTx/>
                <a:uFillTx/>
                <a:latin typeface="+mj-lt"/>
                <a:ea typeface="Avenir"/>
                <a:cs typeface="Avenir"/>
                <a:sym typeface="Avenir"/>
              </a:rPr>
              <a:t>Procedencia contratada</a:t>
            </a:r>
          </a:p>
          <a:p>
            <a:pPr marL="0" marR="0" lvl="0" indent="0" algn="l"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800" b="0" i="0" u="none" strike="noStrike" kern="0" cap="none" spc="0" normalizeH="0" baseline="0" noProof="0" dirty="0">
                <a:ln>
                  <a:noFill/>
                </a:ln>
                <a:solidFill>
                  <a:srgbClr val="000000"/>
                </a:solidFill>
                <a:effectLst/>
                <a:uLnTx/>
                <a:uFillTx/>
                <a:latin typeface="+mj-lt"/>
                <a:ea typeface="Avenir"/>
                <a:cs typeface="Avenir"/>
                <a:sym typeface="Avenir"/>
              </a:rPr>
              <a:t>Eficiencia Energética</a:t>
            </a:r>
          </a:p>
          <a:p>
            <a:pPr marL="0" marR="0" lvl="0" indent="0" algn="l"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800" b="0" i="0" u="none" strike="noStrike" kern="0" cap="none" spc="0" normalizeH="0" baseline="0" noProof="0" dirty="0">
                <a:ln>
                  <a:noFill/>
                </a:ln>
                <a:solidFill>
                  <a:srgbClr val="000000"/>
                </a:solidFill>
                <a:effectLst/>
                <a:uLnTx/>
                <a:uFillTx/>
                <a:latin typeface="+mj-lt"/>
                <a:ea typeface="Avenir"/>
                <a:cs typeface="Avenir"/>
                <a:sym typeface="Avenir"/>
              </a:rPr>
              <a:t>Tipología de generación</a:t>
            </a:r>
          </a:p>
        </p:txBody>
      </p:sp>
      <p:sp>
        <p:nvSpPr>
          <p:cNvPr id="102" name="Google Shape;108;gb21d4c34d8_0_29">
            <a:extLst>
              <a:ext uri="{FF2B5EF4-FFF2-40B4-BE49-F238E27FC236}">
                <a16:creationId xmlns:a16="http://schemas.microsoft.com/office/drawing/2014/main" id="{FBD2B828-7E1E-5B4F-85F6-3C59D583F3AC}"/>
              </a:ext>
            </a:extLst>
          </p:cNvPr>
          <p:cNvSpPr/>
          <p:nvPr/>
        </p:nvSpPr>
        <p:spPr>
          <a:xfrm>
            <a:off x="1800126" y="3141742"/>
            <a:ext cx="1409684" cy="672854"/>
          </a:xfrm>
          <a:prstGeom prst="rect">
            <a:avLst/>
          </a:prstGeom>
          <a:noFill/>
          <a:ln>
            <a:noFill/>
          </a:ln>
        </p:spPr>
        <p:txBody>
          <a:bodyPr spcFirstLastPara="1" wrap="square" lIns="91425" tIns="45700" rIns="91425" bIns="45700" anchor="ctr" anchorCtr="0">
            <a:noAutofit/>
          </a:bodyPr>
          <a:lstStyle/>
          <a:p>
            <a:pPr marL="0" marR="0" lvl="0" indent="0" algn="r"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800" b="0" i="0" u="none" strike="noStrike" kern="0" cap="none" spc="0" normalizeH="0" baseline="0" noProof="0" dirty="0">
                <a:ln>
                  <a:noFill/>
                </a:ln>
                <a:solidFill>
                  <a:srgbClr val="000000"/>
                </a:solidFill>
                <a:effectLst/>
                <a:uLnTx/>
                <a:uFillTx/>
                <a:latin typeface="+mj-lt"/>
                <a:ea typeface="Avenir"/>
                <a:cs typeface="Avenir"/>
                <a:sym typeface="Avenir"/>
              </a:rPr>
              <a:t>Grado de temporalidad:</a:t>
            </a:r>
          </a:p>
          <a:p>
            <a:pPr marL="0" marR="0" lvl="0" indent="0" algn="r"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800" b="0" i="0" u="none" strike="noStrike" kern="0" cap="none" spc="0" normalizeH="0" baseline="0" noProof="0" dirty="0">
                <a:ln>
                  <a:noFill/>
                </a:ln>
                <a:solidFill>
                  <a:srgbClr val="000000"/>
                </a:solidFill>
                <a:effectLst/>
                <a:uLnTx/>
                <a:uFillTx/>
                <a:latin typeface="+mj-lt"/>
                <a:ea typeface="Avenir"/>
                <a:cs typeface="Avenir"/>
                <a:sym typeface="Avenir"/>
              </a:rPr>
              <a:t>Indefinido </a:t>
            </a:r>
          </a:p>
          <a:p>
            <a:pPr marL="0" marR="0" lvl="0" indent="0" algn="r"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800" b="0" i="0" u="none" strike="noStrike" kern="0" cap="none" spc="0" normalizeH="0" baseline="0" noProof="0" dirty="0">
                <a:ln>
                  <a:noFill/>
                </a:ln>
                <a:solidFill>
                  <a:srgbClr val="000000"/>
                </a:solidFill>
                <a:effectLst/>
                <a:uLnTx/>
                <a:uFillTx/>
                <a:latin typeface="+mj-lt"/>
                <a:ea typeface="Avenir"/>
                <a:cs typeface="Avenir"/>
                <a:sym typeface="Avenir"/>
              </a:rPr>
              <a:t>Temporal</a:t>
            </a:r>
          </a:p>
        </p:txBody>
      </p:sp>
      <p:sp>
        <p:nvSpPr>
          <p:cNvPr id="104" name="Google Shape;108;gb21d4c34d8_0_29">
            <a:extLst>
              <a:ext uri="{FF2B5EF4-FFF2-40B4-BE49-F238E27FC236}">
                <a16:creationId xmlns:a16="http://schemas.microsoft.com/office/drawing/2014/main" id="{3F16D61E-A3DC-B642-88EF-BA1D0668D8CC}"/>
              </a:ext>
            </a:extLst>
          </p:cNvPr>
          <p:cNvSpPr/>
          <p:nvPr/>
        </p:nvSpPr>
        <p:spPr>
          <a:xfrm>
            <a:off x="1473119" y="4307880"/>
            <a:ext cx="1303717" cy="573041"/>
          </a:xfrm>
          <a:prstGeom prst="rect">
            <a:avLst/>
          </a:prstGeom>
          <a:noFill/>
          <a:ln>
            <a:noFill/>
          </a:ln>
        </p:spPr>
        <p:txBody>
          <a:bodyPr spcFirstLastPara="1" wrap="square" lIns="91425" tIns="45700" rIns="91425" bIns="45700" anchor="ctr" anchorCtr="0">
            <a:noAutofit/>
          </a:bodyPr>
          <a:lstStyle/>
          <a:p>
            <a:pPr marL="0" marR="0" lvl="0" indent="0" algn="r"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800" b="0" i="0" u="none" strike="noStrike" kern="0" cap="none" spc="0" normalizeH="0" baseline="0" noProof="0" dirty="0">
                <a:ln>
                  <a:noFill/>
                </a:ln>
                <a:solidFill>
                  <a:srgbClr val="000000"/>
                </a:solidFill>
                <a:effectLst/>
                <a:uLnTx/>
                <a:uFillTx/>
                <a:latin typeface="+mj-lt"/>
                <a:ea typeface="Avenir"/>
                <a:cs typeface="Avenir"/>
                <a:sym typeface="Avenir"/>
              </a:rPr>
              <a:t>% Empleos de inclusión:</a:t>
            </a:r>
          </a:p>
          <a:p>
            <a:pPr marL="0" marR="0" lvl="0" indent="0" algn="r"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800" b="0" i="0" u="none" strike="noStrike" kern="0" cap="none" spc="0" normalizeH="0" baseline="0" noProof="0" dirty="0">
                <a:ln>
                  <a:noFill/>
                </a:ln>
                <a:solidFill>
                  <a:srgbClr val="000000"/>
                </a:solidFill>
                <a:effectLst/>
                <a:uLnTx/>
                <a:uFillTx/>
                <a:latin typeface="+mj-lt"/>
                <a:ea typeface="Avenir"/>
                <a:cs typeface="Avenir"/>
                <a:sym typeface="Avenir"/>
              </a:rPr>
              <a:t>Discapacidad</a:t>
            </a:r>
          </a:p>
          <a:p>
            <a:pPr marL="0" marR="0" lvl="0" indent="0" algn="r"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800" b="0" i="0" u="none" strike="noStrike" kern="0" cap="none" spc="0" normalizeH="0" baseline="0" noProof="0" dirty="0">
                <a:ln>
                  <a:noFill/>
                </a:ln>
                <a:solidFill>
                  <a:srgbClr val="000000"/>
                </a:solidFill>
                <a:effectLst/>
                <a:uLnTx/>
                <a:uFillTx/>
                <a:latin typeface="+mj-lt"/>
                <a:ea typeface="Avenir"/>
                <a:cs typeface="Avenir"/>
                <a:sym typeface="Avenir"/>
              </a:rPr>
              <a:t>Riesgo de exclusión</a:t>
            </a:r>
          </a:p>
        </p:txBody>
      </p:sp>
      <p:sp>
        <p:nvSpPr>
          <p:cNvPr id="105" name="Google Shape;108;gb21d4c34d8_0_29">
            <a:extLst>
              <a:ext uri="{FF2B5EF4-FFF2-40B4-BE49-F238E27FC236}">
                <a16:creationId xmlns:a16="http://schemas.microsoft.com/office/drawing/2014/main" id="{FBD7634C-8C1F-D24F-90B1-79477E5560B5}"/>
              </a:ext>
            </a:extLst>
          </p:cNvPr>
          <p:cNvSpPr/>
          <p:nvPr/>
        </p:nvSpPr>
        <p:spPr>
          <a:xfrm>
            <a:off x="8970325" y="3085241"/>
            <a:ext cx="1417047" cy="573041"/>
          </a:xfrm>
          <a:prstGeom prst="rect">
            <a:avLst/>
          </a:prstGeom>
          <a:no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800" b="0" i="0" u="none" strike="noStrike" kern="0" cap="none" spc="0" normalizeH="0" baseline="0" noProof="0" dirty="0">
                <a:ln>
                  <a:noFill/>
                </a:ln>
                <a:solidFill>
                  <a:srgbClr val="000000"/>
                </a:solidFill>
                <a:effectLst/>
                <a:uLnTx/>
                <a:uFillTx/>
                <a:latin typeface="+mj-lt"/>
                <a:ea typeface="Avenir"/>
                <a:cs typeface="Avenir"/>
                <a:sym typeface="Avenir"/>
              </a:rPr>
              <a:t>Ventas Netas</a:t>
            </a:r>
          </a:p>
          <a:p>
            <a:pPr marL="0" marR="0" lvl="0" indent="0" algn="l"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800" b="0" i="0" u="none" strike="noStrike" kern="0" cap="none" spc="0" normalizeH="0" baseline="0" noProof="0" dirty="0">
                <a:ln>
                  <a:noFill/>
                </a:ln>
                <a:solidFill>
                  <a:srgbClr val="000000"/>
                </a:solidFill>
                <a:effectLst/>
                <a:uLnTx/>
                <a:uFillTx/>
                <a:latin typeface="+mj-lt"/>
                <a:ea typeface="Avenir"/>
                <a:cs typeface="Avenir"/>
                <a:sym typeface="Avenir"/>
              </a:rPr>
              <a:t>Ventas relativas a la economía circular</a:t>
            </a:r>
          </a:p>
        </p:txBody>
      </p:sp>
      <p:sp>
        <p:nvSpPr>
          <p:cNvPr id="106" name="Google Shape;108;gb21d4c34d8_0_29">
            <a:extLst>
              <a:ext uri="{FF2B5EF4-FFF2-40B4-BE49-F238E27FC236}">
                <a16:creationId xmlns:a16="http://schemas.microsoft.com/office/drawing/2014/main" id="{CDC870DA-D445-5A42-88EC-3BFC2CA9C670}"/>
              </a:ext>
            </a:extLst>
          </p:cNvPr>
          <p:cNvSpPr/>
          <p:nvPr/>
        </p:nvSpPr>
        <p:spPr>
          <a:xfrm>
            <a:off x="8950184" y="4688999"/>
            <a:ext cx="2001101" cy="700542"/>
          </a:xfrm>
          <a:prstGeom prst="rect">
            <a:avLst/>
          </a:prstGeom>
          <a:no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800" b="0" i="0" u="none" strike="noStrike" kern="0" cap="none" spc="0" normalizeH="0" baseline="0" noProof="0" dirty="0">
                <a:ln>
                  <a:noFill/>
                </a:ln>
                <a:solidFill>
                  <a:srgbClr val="000000"/>
                </a:solidFill>
                <a:effectLst/>
                <a:uLnTx/>
                <a:uFillTx/>
                <a:latin typeface="+mj-lt"/>
                <a:ea typeface="Avenir"/>
                <a:cs typeface="Avenir"/>
                <a:sym typeface="Avenir"/>
              </a:rPr>
              <a:t>Costes Operacionales</a:t>
            </a:r>
          </a:p>
          <a:p>
            <a:pPr marL="0" marR="0" lvl="0" indent="0" algn="l"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800" b="0" i="0" u="none" strike="noStrike" kern="0" cap="none" spc="0" normalizeH="0" baseline="0" noProof="0" dirty="0">
                <a:ln>
                  <a:noFill/>
                </a:ln>
                <a:solidFill>
                  <a:srgbClr val="000000"/>
                </a:solidFill>
                <a:effectLst/>
                <a:uLnTx/>
                <a:uFillTx/>
                <a:latin typeface="+mj-lt"/>
                <a:ea typeface="Avenir"/>
                <a:cs typeface="Avenir"/>
                <a:sym typeface="Avenir"/>
              </a:rPr>
              <a:t>Sueldos</a:t>
            </a:r>
          </a:p>
          <a:p>
            <a:pPr marL="0" marR="0" lvl="0" indent="0" algn="l"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800" b="0" i="0" u="none" strike="noStrike" kern="0" cap="none" spc="0" normalizeH="0" baseline="0" noProof="0" dirty="0">
                <a:ln>
                  <a:noFill/>
                </a:ln>
                <a:solidFill>
                  <a:srgbClr val="000000"/>
                </a:solidFill>
                <a:effectLst/>
                <a:uLnTx/>
                <a:uFillTx/>
                <a:latin typeface="+mj-lt"/>
                <a:ea typeface="Avenir"/>
                <a:cs typeface="Avenir"/>
                <a:sym typeface="Avenir"/>
              </a:rPr>
              <a:t>Proveedores (locales/no locales)</a:t>
            </a:r>
          </a:p>
          <a:p>
            <a:pPr marL="0" marR="0" lvl="0" indent="0" algn="l"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800" b="0" i="0" u="none" strike="noStrike" kern="0" cap="none" spc="0" normalizeH="0" baseline="0" noProof="0" dirty="0">
                <a:ln>
                  <a:noFill/>
                </a:ln>
                <a:solidFill>
                  <a:srgbClr val="000000"/>
                </a:solidFill>
                <a:effectLst/>
                <a:uLnTx/>
                <a:uFillTx/>
                <a:latin typeface="+mj-lt"/>
                <a:ea typeface="Avenir"/>
                <a:cs typeface="Avenir"/>
                <a:sym typeface="Avenir"/>
              </a:rPr>
              <a:t>Impuestos</a:t>
            </a:r>
          </a:p>
          <a:p>
            <a:pPr marL="0" marR="0" lvl="0" indent="0" algn="l"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800" b="0" i="0" u="none" strike="noStrike" kern="0" cap="none" spc="0" normalizeH="0" baseline="0" noProof="0" dirty="0">
                <a:ln>
                  <a:noFill/>
                </a:ln>
                <a:solidFill>
                  <a:srgbClr val="000000"/>
                </a:solidFill>
                <a:effectLst/>
                <a:uLnTx/>
                <a:uFillTx/>
                <a:latin typeface="+mj-lt"/>
                <a:ea typeface="Avenir"/>
                <a:cs typeface="Avenir"/>
                <a:sym typeface="Avenir"/>
              </a:rPr>
              <a:t>Sociedad</a:t>
            </a:r>
          </a:p>
          <a:p>
            <a:pPr marL="0" marR="0" lvl="0" indent="0" algn="l"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800" b="0" i="0" u="none" strike="noStrike" kern="0" cap="none" spc="0" normalizeH="0" baseline="0" noProof="0" dirty="0">
                <a:ln>
                  <a:noFill/>
                </a:ln>
                <a:solidFill>
                  <a:srgbClr val="000000"/>
                </a:solidFill>
                <a:effectLst/>
                <a:uLnTx/>
                <a:uFillTx/>
                <a:latin typeface="+mj-lt"/>
                <a:ea typeface="Avenir"/>
                <a:cs typeface="Avenir"/>
                <a:sym typeface="Avenir"/>
              </a:rPr>
              <a:t>Innovación</a:t>
            </a:r>
          </a:p>
        </p:txBody>
      </p:sp>
      <p:sp>
        <p:nvSpPr>
          <p:cNvPr id="111" name="Elipse 110">
            <a:extLst>
              <a:ext uri="{FF2B5EF4-FFF2-40B4-BE49-F238E27FC236}">
                <a16:creationId xmlns:a16="http://schemas.microsoft.com/office/drawing/2014/main" id="{23E2B279-5EDA-4548-9148-639334A53A53}"/>
              </a:ext>
            </a:extLst>
          </p:cNvPr>
          <p:cNvSpPr>
            <a:spLocks noChangeAspect="1"/>
          </p:cNvSpPr>
          <p:nvPr/>
        </p:nvSpPr>
        <p:spPr>
          <a:xfrm>
            <a:off x="4826324" y="1457326"/>
            <a:ext cx="2551122" cy="2559600"/>
          </a:xfrm>
          <a:prstGeom prst="ellipse">
            <a:avLst/>
          </a:prstGeom>
          <a:solidFill>
            <a:srgbClr val="00814C">
              <a:alpha val="9804"/>
            </a:srgbClr>
          </a:solidFill>
          <a:ln w="9525">
            <a:no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ES" sz="1400" b="0" i="0" u="none" strike="noStrike" kern="0" cap="none" spc="0" normalizeH="0" baseline="0" noProof="0" dirty="0">
              <a:ln>
                <a:noFill/>
              </a:ln>
              <a:solidFill>
                <a:srgbClr val="000000"/>
              </a:solidFill>
              <a:effectLst/>
              <a:uLnTx/>
              <a:uFillTx/>
              <a:latin typeface="+mj-lt"/>
              <a:ea typeface="+mn-ea"/>
              <a:cs typeface="+mn-cs"/>
              <a:sym typeface="Arial"/>
            </a:endParaRPr>
          </a:p>
        </p:txBody>
      </p:sp>
      <p:sp>
        <p:nvSpPr>
          <p:cNvPr id="109" name="Elipse 108">
            <a:extLst>
              <a:ext uri="{FF2B5EF4-FFF2-40B4-BE49-F238E27FC236}">
                <a16:creationId xmlns:a16="http://schemas.microsoft.com/office/drawing/2014/main" id="{1BA29CB5-8015-574A-AC8A-C7BE18C3C7AB}"/>
              </a:ext>
            </a:extLst>
          </p:cNvPr>
          <p:cNvSpPr>
            <a:spLocks noChangeAspect="1"/>
          </p:cNvSpPr>
          <p:nvPr/>
        </p:nvSpPr>
        <p:spPr>
          <a:xfrm>
            <a:off x="6465265" y="2921150"/>
            <a:ext cx="2551122" cy="2559600"/>
          </a:xfrm>
          <a:prstGeom prst="ellipse">
            <a:avLst/>
          </a:prstGeom>
          <a:solidFill>
            <a:srgbClr val="DF6336">
              <a:alpha val="9804"/>
            </a:srgbClr>
          </a:solidFill>
          <a:ln w="9525">
            <a:no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ES" sz="1400" b="0" i="0" u="none" strike="noStrike" kern="0" cap="none" spc="0" normalizeH="0" baseline="0" noProof="0" dirty="0">
              <a:ln>
                <a:noFill/>
              </a:ln>
              <a:solidFill>
                <a:srgbClr val="000000"/>
              </a:solidFill>
              <a:effectLst/>
              <a:uLnTx/>
              <a:uFillTx/>
              <a:latin typeface="+mj-lt"/>
              <a:ea typeface="+mn-ea"/>
              <a:cs typeface="+mn-cs"/>
              <a:sym typeface="Arial"/>
            </a:endParaRPr>
          </a:p>
        </p:txBody>
      </p:sp>
      <p:sp>
        <p:nvSpPr>
          <p:cNvPr id="50" name="Google Shape;108;gb21d4c34d8_0_29">
            <a:extLst>
              <a:ext uri="{FF2B5EF4-FFF2-40B4-BE49-F238E27FC236}">
                <a16:creationId xmlns:a16="http://schemas.microsoft.com/office/drawing/2014/main" id="{9F7B1E01-4267-124C-B8BC-CD24737D8319}"/>
              </a:ext>
            </a:extLst>
          </p:cNvPr>
          <p:cNvSpPr/>
          <p:nvPr/>
        </p:nvSpPr>
        <p:spPr>
          <a:xfrm>
            <a:off x="6465265" y="1053665"/>
            <a:ext cx="1739631" cy="573041"/>
          </a:xfrm>
          <a:prstGeom prst="rect">
            <a:avLst/>
          </a:prstGeom>
          <a:no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800" b="0" i="0" u="none" strike="noStrike" kern="0" cap="none" spc="0" normalizeH="0" baseline="0" noProof="0" dirty="0">
                <a:ln>
                  <a:noFill/>
                </a:ln>
                <a:solidFill>
                  <a:srgbClr val="000000"/>
                </a:solidFill>
                <a:effectLst/>
                <a:uLnTx/>
                <a:uFillTx/>
                <a:latin typeface="+mj-lt"/>
                <a:ea typeface="Avenir"/>
                <a:cs typeface="Avenir"/>
                <a:sym typeface="Avenir"/>
              </a:rPr>
              <a:t>Origen /Tipología generación</a:t>
            </a:r>
          </a:p>
          <a:p>
            <a:pPr marL="0" marR="0" lvl="0" indent="0" algn="l"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800" b="0" i="0" u="none" strike="noStrike" kern="0" cap="none" spc="0" normalizeH="0" baseline="0" noProof="0" dirty="0">
                <a:ln>
                  <a:noFill/>
                </a:ln>
                <a:solidFill>
                  <a:srgbClr val="000000"/>
                </a:solidFill>
                <a:effectLst/>
                <a:uLnTx/>
                <a:uFillTx/>
                <a:latin typeface="+mj-lt"/>
                <a:ea typeface="Avenir"/>
                <a:cs typeface="Avenir"/>
                <a:sym typeface="Avenir"/>
              </a:rPr>
              <a:t>Medidas de Eficiencia </a:t>
            </a:r>
          </a:p>
          <a:p>
            <a:pPr marL="0" marR="0" lvl="0" indent="0" algn="l"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800" b="0" i="0" u="none" strike="noStrike" kern="0" cap="none" spc="0" normalizeH="0" baseline="0" noProof="0" dirty="0">
                <a:ln>
                  <a:noFill/>
                </a:ln>
                <a:solidFill>
                  <a:srgbClr val="000000"/>
                </a:solidFill>
                <a:effectLst/>
                <a:uLnTx/>
                <a:uFillTx/>
                <a:latin typeface="+mj-lt"/>
                <a:ea typeface="Avenir"/>
                <a:cs typeface="Avenir"/>
                <a:sym typeface="Avenir"/>
              </a:rPr>
              <a:t>% Recirculación de agua </a:t>
            </a:r>
          </a:p>
        </p:txBody>
      </p:sp>
      <p:sp>
        <p:nvSpPr>
          <p:cNvPr id="54" name="Elipse 53">
            <a:extLst>
              <a:ext uri="{FF2B5EF4-FFF2-40B4-BE49-F238E27FC236}">
                <a16:creationId xmlns:a16="http://schemas.microsoft.com/office/drawing/2014/main" id="{86002084-6777-6A46-84B7-8E37BD6FEDFD}"/>
              </a:ext>
            </a:extLst>
          </p:cNvPr>
          <p:cNvSpPr>
            <a:spLocks noChangeAspect="1"/>
          </p:cNvSpPr>
          <p:nvPr/>
        </p:nvSpPr>
        <p:spPr>
          <a:xfrm>
            <a:off x="3885253" y="5077744"/>
            <a:ext cx="786387" cy="789000"/>
          </a:xfrm>
          <a:prstGeom prst="ellipse">
            <a:avLst/>
          </a:prstGeom>
          <a:solidFill>
            <a:srgbClr val="F2D644">
              <a:alpha val="25098"/>
            </a:srgbClr>
          </a:solidFill>
          <a:ln w="9525">
            <a:no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ES" sz="1400" b="0" i="0" u="none" strike="noStrike" kern="0" cap="none" spc="0" normalizeH="0" baseline="0" noProof="0" dirty="0">
              <a:ln>
                <a:noFill/>
              </a:ln>
              <a:solidFill>
                <a:srgbClr val="000000"/>
              </a:solidFill>
              <a:effectLst/>
              <a:uLnTx/>
              <a:uFillTx/>
              <a:latin typeface="Arial"/>
              <a:ea typeface="+mn-ea"/>
              <a:cs typeface="+mn-cs"/>
              <a:sym typeface="Arial"/>
            </a:endParaRPr>
          </a:p>
        </p:txBody>
      </p:sp>
      <p:cxnSp>
        <p:nvCxnSpPr>
          <p:cNvPr id="55" name="Conector recto 54">
            <a:extLst>
              <a:ext uri="{FF2B5EF4-FFF2-40B4-BE49-F238E27FC236}">
                <a16:creationId xmlns:a16="http://schemas.microsoft.com/office/drawing/2014/main" id="{F042F7AD-A948-074A-A235-3E239D304796}"/>
              </a:ext>
            </a:extLst>
          </p:cNvPr>
          <p:cNvCxnSpPr>
            <a:cxnSpLocks/>
            <a:endCxn id="54" idx="0"/>
          </p:cNvCxnSpPr>
          <p:nvPr/>
        </p:nvCxnSpPr>
        <p:spPr>
          <a:xfrm flipH="1">
            <a:off x="4278447" y="4740209"/>
            <a:ext cx="178656" cy="337535"/>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sp>
        <p:nvSpPr>
          <p:cNvPr id="71" name="Google Shape;108;gb21d4c34d8_0_29">
            <a:extLst>
              <a:ext uri="{FF2B5EF4-FFF2-40B4-BE49-F238E27FC236}">
                <a16:creationId xmlns:a16="http://schemas.microsoft.com/office/drawing/2014/main" id="{1C34EF33-9D27-8C49-B630-38D38337A35C}"/>
              </a:ext>
            </a:extLst>
          </p:cNvPr>
          <p:cNvSpPr/>
          <p:nvPr/>
        </p:nvSpPr>
        <p:spPr>
          <a:xfrm>
            <a:off x="3800309" y="5327202"/>
            <a:ext cx="1004888" cy="303411"/>
          </a:xfrm>
          <a:prstGeom prst="rect">
            <a:avLst/>
          </a:prstGeom>
          <a:no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800" b="1" i="0" u="none" strike="noStrike" kern="0" cap="none" spc="0" normalizeH="0" baseline="0" noProof="0" dirty="0">
                <a:ln>
                  <a:noFill/>
                </a:ln>
                <a:solidFill>
                  <a:srgbClr val="000000"/>
                </a:solidFill>
                <a:effectLst/>
                <a:uLnTx/>
                <a:uFillTx/>
                <a:latin typeface="+mj-lt"/>
                <a:ea typeface="Avenir"/>
                <a:cs typeface="Avenir"/>
                <a:sym typeface="Avenir"/>
              </a:rPr>
              <a:t>IGUALDAD</a:t>
            </a:r>
            <a:endParaRPr kumimoji="0" sz="800" b="1" i="0" u="none" strike="noStrike" kern="0" cap="none" spc="0" normalizeH="0" baseline="0" noProof="0" dirty="0">
              <a:ln>
                <a:noFill/>
              </a:ln>
              <a:solidFill>
                <a:srgbClr val="000000"/>
              </a:solidFill>
              <a:effectLst/>
              <a:uLnTx/>
              <a:uFillTx/>
              <a:latin typeface="+mj-lt"/>
              <a:ea typeface="Avenir"/>
              <a:cs typeface="Avenir"/>
              <a:sym typeface="Avenir"/>
            </a:endParaRPr>
          </a:p>
        </p:txBody>
      </p:sp>
      <p:sp>
        <p:nvSpPr>
          <p:cNvPr id="76" name="Google Shape;108;gb21d4c34d8_0_29">
            <a:extLst>
              <a:ext uri="{FF2B5EF4-FFF2-40B4-BE49-F238E27FC236}">
                <a16:creationId xmlns:a16="http://schemas.microsoft.com/office/drawing/2014/main" id="{C6C76FF7-40AD-A94B-B17B-AC5FB38CEC9F}"/>
              </a:ext>
            </a:extLst>
          </p:cNvPr>
          <p:cNvSpPr/>
          <p:nvPr/>
        </p:nvSpPr>
        <p:spPr>
          <a:xfrm>
            <a:off x="2570021" y="5521595"/>
            <a:ext cx="1409684" cy="672854"/>
          </a:xfrm>
          <a:prstGeom prst="rect">
            <a:avLst/>
          </a:prstGeom>
          <a:noFill/>
          <a:ln>
            <a:noFill/>
          </a:ln>
        </p:spPr>
        <p:txBody>
          <a:bodyPr spcFirstLastPara="1" wrap="square" lIns="91425" tIns="45700" rIns="91425" bIns="45700" anchor="ctr" anchorCtr="0">
            <a:noAutofit/>
          </a:bodyPr>
          <a:lstStyle/>
          <a:p>
            <a:pPr marL="0" marR="0" lvl="0" indent="0" algn="r"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800" b="0" i="0" u="none" strike="noStrike" kern="0" cap="none" spc="0" normalizeH="0" baseline="0" noProof="0" dirty="0">
                <a:ln>
                  <a:noFill/>
                </a:ln>
                <a:solidFill>
                  <a:srgbClr val="000000"/>
                </a:solidFill>
                <a:effectLst/>
                <a:uLnTx/>
                <a:uFillTx/>
                <a:latin typeface="+mj-lt"/>
                <a:ea typeface="Avenir"/>
                <a:cs typeface="Avenir"/>
                <a:sym typeface="Avenir"/>
              </a:rPr>
              <a:t>% de mujeres:</a:t>
            </a:r>
          </a:p>
          <a:p>
            <a:pPr marL="0" marR="0" lvl="0" indent="0" algn="r"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800" b="0" i="0" u="none" strike="noStrike" kern="0" cap="none" spc="0" normalizeH="0" baseline="0" noProof="0" dirty="0">
                <a:ln>
                  <a:noFill/>
                </a:ln>
                <a:solidFill>
                  <a:srgbClr val="000000"/>
                </a:solidFill>
                <a:effectLst/>
                <a:uLnTx/>
                <a:uFillTx/>
                <a:latin typeface="+mj-lt"/>
                <a:ea typeface="Avenir"/>
                <a:cs typeface="Avenir"/>
                <a:sym typeface="Avenir"/>
              </a:rPr>
              <a:t>Indefinido </a:t>
            </a:r>
          </a:p>
          <a:p>
            <a:pPr marL="0" marR="0" lvl="0" indent="0" algn="r"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800" b="0" i="0" u="none" strike="noStrike" kern="0" cap="none" spc="0" normalizeH="0" baseline="0" noProof="0" dirty="0">
                <a:ln>
                  <a:noFill/>
                </a:ln>
                <a:solidFill>
                  <a:srgbClr val="000000"/>
                </a:solidFill>
                <a:effectLst/>
                <a:uLnTx/>
                <a:uFillTx/>
                <a:latin typeface="+mj-lt"/>
                <a:ea typeface="Avenir"/>
                <a:cs typeface="Avenir"/>
                <a:sym typeface="Avenir"/>
              </a:rPr>
              <a:t>Temporal</a:t>
            </a:r>
          </a:p>
          <a:p>
            <a:pPr marL="0" marR="0" lvl="0" indent="0" algn="r"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800" b="0" i="0" u="none" strike="noStrike" kern="0" cap="none" spc="0" normalizeH="0" baseline="0" noProof="0" dirty="0">
                <a:ln>
                  <a:noFill/>
                </a:ln>
                <a:solidFill>
                  <a:srgbClr val="000000"/>
                </a:solidFill>
                <a:effectLst/>
                <a:uLnTx/>
                <a:uFillTx/>
                <a:latin typeface="+mj-lt"/>
                <a:ea typeface="Avenir"/>
                <a:cs typeface="Avenir"/>
                <a:sym typeface="Avenir"/>
              </a:rPr>
              <a:t>En puesto de diversidad</a:t>
            </a:r>
          </a:p>
          <a:p>
            <a:pPr marL="0" marR="0" lvl="0" indent="0" algn="r"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800" b="0" i="0" u="none" strike="noStrike" kern="0" cap="none" spc="0" normalizeH="0" baseline="0" noProof="0" dirty="0">
                <a:ln>
                  <a:noFill/>
                </a:ln>
                <a:solidFill>
                  <a:srgbClr val="000000"/>
                </a:solidFill>
                <a:effectLst/>
                <a:uLnTx/>
                <a:uFillTx/>
                <a:latin typeface="+mj-lt"/>
                <a:ea typeface="Avenir"/>
                <a:cs typeface="Avenir"/>
                <a:sym typeface="Avenir"/>
              </a:rPr>
              <a:t>Puestos directivos</a:t>
            </a:r>
          </a:p>
        </p:txBody>
      </p:sp>
      <p:pic>
        <p:nvPicPr>
          <p:cNvPr id="77" name="Imagen 76">
            <a:extLst>
              <a:ext uri="{FF2B5EF4-FFF2-40B4-BE49-F238E27FC236}">
                <a16:creationId xmlns:a16="http://schemas.microsoft.com/office/drawing/2014/main" id="{765180FF-3421-4139-B0A5-B9FD4DB99258}"/>
              </a:ext>
            </a:extLst>
          </p:cNvPr>
          <p:cNvPicPr>
            <a:picLocks noChangeAspect="1"/>
          </p:cNvPicPr>
          <p:nvPr/>
        </p:nvPicPr>
        <p:blipFill>
          <a:blip r:embed="rId4"/>
          <a:stretch>
            <a:fillRect/>
          </a:stretch>
        </p:blipFill>
        <p:spPr>
          <a:xfrm>
            <a:off x="258174" y="5195933"/>
            <a:ext cx="2114660" cy="869360"/>
          </a:xfrm>
          <a:prstGeom prst="rect">
            <a:avLst/>
          </a:prstGeom>
        </p:spPr>
      </p:pic>
      <p:pic>
        <p:nvPicPr>
          <p:cNvPr id="78" name="Imagen 77">
            <a:extLst>
              <a:ext uri="{FF2B5EF4-FFF2-40B4-BE49-F238E27FC236}">
                <a16:creationId xmlns:a16="http://schemas.microsoft.com/office/drawing/2014/main" id="{3DE38FC6-FCAA-4FD0-84DD-3F49666531DD}"/>
              </a:ext>
            </a:extLst>
          </p:cNvPr>
          <p:cNvPicPr>
            <a:picLocks noChangeAspect="1"/>
          </p:cNvPicPr>
          <p:nvPr/>
        </p:nvPicPr>
        <p:blipFill>
          <a:blip r:embed="rId5"/>
          <a:stretch>
            <a:fillRect/>
          </a:stretch>
        </p:blipFill>
        <p:spPr>
          <a:xfrm>
            <a:off x="209319" y="6010509"/>
            <a:ext cx="2310194" cy="752430"/>
          </a:xfrm>
          <a:prstGeom prst="rect">
            <a:avLst/>
          </a:prstGeom>
        </p:spPr>
      </p:pic>
    </p:spTree>
    <p:extLst>
      <p:ext uri="{BB962C8B-B14F-4D97-AF65-F5344CB8AC3E}">
        <p14:creationId xmlns:p14="http://schemas.microsoft.com/office/powerpoint/2010/main" val="3580662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gb21d4c34d8_0_29"/>
          <p:cNvSpPr txBox="1"/>
          <p:nvPr/>
        </p:nvSpPr>
        <p:spPr>
          <a:xfrm>
            <a:off x="940850" y="358075"/>
            <a:ext cx="10310400" cy="789000"/>
          </a:xfrm>
          <a:prstGeom prst="rect">
            <a:avLst/>
          </a:prstGeom>
          <a:no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90000"/>
              </a:lnSpc>
              <a:spcBef>
                <a:spcPts val="0"/>
              </a:spcBef>
              <a:spcAft>
                <a:spcPts val="0"/>
              </a:spcAft>
              <a:buClr>
                <a:srgbClr val="000000"/>
              </a:buClr>
              <a:buSzPts val="2400"/>
              <a:buFont typeface="Avenir"/>
              <a:buNone/>
              <a:tabLst/>
              <a:defRPr/>
            </a:pPr>
            <a:r>
              <a:rPr kumimoji="0" lang="es-ES" sz="1200" b="1" i="0" u="none" strike="noStrike" kern="0" cap="none" spc="0" normalizeH="0" baseline="0" noProof="0" dirty="0">
                <a:ln>
                  <a:noFill/>
                </a:ln>
                <a:solidFill>
                  <a:srgbClr val="DF6336"/>
                </a:solidFill>
                <a:effectLst/>
                <a:uLnTx/>
                <a:uFillTx/>
                <a:latin typeface="+mj-lt"/>
                <a:ea typeface="Avenir"/>
                <a:cs typeface="Avenir"/>
                <a:sym typeface="Avenir"/>
              </a:rPr>
              <a:t>METODOLOGÍA</a:t>
            </a:r>
            <a:endParaRPr kumimoji="0" sz="1200" b="1" i="0" u="none" strike="noStrike" kern="0" cap="none" spc="0" normalizeH="0" baseline="0" noProof="0" dirty="0">
              <a:ln>
                <a:noFill/>
              </a:ln>
              <a:solidFill>
                <a:srgbClr val="DF6336"/>
              </a:solidFill>
              <a:effectLst/>
              <a:uLnTx/>
              <a:uFillTx/>
              <a:latin typeface="+mj-lt"/>
              <a:ea typeface="Avenir"/>
              <a:cs typeface="Avenir"/>
              <a:sym typeface="Avenir"/>
            </a:endParaRPr>
          </a:p>
          <a:p>
            <a:pPr marL="0" marR="0" lvl="0" indent="0" algn="l" defTabSz="914400" rtl="0" eaLnBrk="1" fontAlgn="auto" latinLnBrk="0" hangingPunct="1">
              <a:lnSpc>
                <a:spcPct val="90000"/>
              </a:lnSpc>
              <a:spcBef>
                <a:spcPts val="0"/>
              </a:spcBef>
              <a:spcAft>
                <a:spcPts val="0"/>
              </a:spcAft>
              <a:buClr>
                <a:srgbClr val="000000"/>
              </a:buClr>
              <a:buSzPts val="2400"/>
              <a:buFont typeface="Avenir"/>
              <a:buNone/>
              <a:tabLst/>
              <a:defRPr/>
            </a:pPr>
            <a:r>
              <a:rPr lang="es-ES" sz="2400" b="1" kern="0" dirty="0">
                <a:solidFill>
                  <a:srgbClr val="000000"/>
                </a:solidFill>
                <a:latin typeface="+mj-lt"/>
                <a:cs typeface="Arial"/>
                <a:sym typeface="Avenir"/>
              </a:rPr>
              <a:t>Cuestionarios</a:t>
            </a:r>
            <a:endParaRPr kumimoji="0" sz="1400" b="1" i="0" u="none" strike="noStrike" kern="0" cap="none" spc="0" normalizeH="0" baseline="0" noProof="0" dirty="0">
              <a:ln>
                <a:noFill/>
              </a:ln>
              <a:solidFill>
                <a:srgbClr val="000000"/>
              </a:solidFill>
              <a:effectLst/>
              <a:uLnTx/>
              <a:uFillTx/>
              <a:latin typeface="+mj-lt"/>
              <a:ea typeface="+mn-ea"/>
              <a:cs typeface="Arial"/>
              <a:sym typeface="Arial"/>
            </a:endParaRPr>
          </a:p>
        </p:txBody>
      </p:sp>
      <p:pic>
        <p:nvPicPr>
          <p:cNvPr id="4" name="Imagen 3">
            <a:extLst>
              <a:ext uri="{FF2B5EF4-FFF2-40B4-BE49-F238E27FC236}">
                <a16:creationId xmlns:a16="http://schemas.microsoft.com/office/drawing/2014/main" id="{FA67690F-18DF-4604-8630-FE2BED7D4998}"/>
              </a:ext>
            </a:extLst>
          </p:cNvPr>
          <p:cNvPicPr>
            <a:picLocks noChangeAspect="1"/>
          </p:cNvPicPr>
          <p:nvPr/>
        </p:nvPicPr>
        <p:blipFill>
          <a:blip r:embed="rId3"/>
          <a:stretch>
            <a:fillRect/>
          </a:stretch>
        </p:blipFill>
        <p:spPr>
          <a:xfrm>
            <a:off x="936358" y="5870056"/>
            <a:ext cx="2114660" cy="869360"/>
          </a:xfrm>
          <a:prstGeom prst="rect">
            <a:avLst/>
          </a:prstGeom>
        </p:spPr>
      </p:pic>
      <p:pic>
        <p:nvPicPr>
          <p:cNvPr id="5" name="Imagen 4">
            <a:extLst>
              <a:ext uri="{FF2B5EF4-FFF2-40B4-BE49-F238E27FC236}">
                <a16:creationId xmlns:a16="http://schemas.microsoft.com/office/drawing/2014/main" id="{9D6A2D79-5210-448B-8011-4365CC848819}"/>
              </a:ext>
            </a:extLst>
          </p:cNvPr>
          <p:cNvPicPr>
            <a:picLocks noChangeAspect="1"/>
          </p:cNvPicPr>
          <p:nvPr/>
        </p:nvPicPr>
        <p:blipFill>
          <a:blip r:embed="rId4"/>
          <a:stretch>
            <a:fillRect/>
          </a:stretch>
        </p:blipFill>
        <p:spPr>
          <a:xfrm>
            <a:off x="4731637" y="5870056"/>
            <a:ext cx="2728725" cy="888745"/>
          </a:xfrm>
          <a:prstGeom prst="rect">
            <a:avLst/>
          </a:prstGeom>
        </p:spPr>
      </p:pic>
      <p:graphicFrame>
        <p:nvGraphicFramePr>
          <p:cNvPr id="3" name="Tabla 2">
            <a:extLst>
              <a:ext uri="{FF2B5EF4-FFF2-40B4-BE49-F238E27FC236}">
                <a16:creationId xmlns:a16="http://schemas.microsoft.com/office/drawing/2014/main" id="{4F972C4B-9A7D-B44E-AF15-2A769C6988EF}"/>
              </a:ext>
            </a:extLst>
          </p:cNvPr>
          <p:cNvGraphicFramePr>
            <a:graphicFrameLocks noGrp="1"/>
          </p:cNvGraphicFramePr>
          <p:nvPr>
            <p:extLst>
              <p:ext uri="{D42A27DB-BD31-4B8C-83A1-F6EECF244321}">
                <p14:modId xmlns:p14="http://schemas.microsoft.com/office/powerpoint/2010/main" val="2115769790"/>
              </p:ext>
            </p:extLst>
          </p:nvPr>
        </p:nvGraphicFramePr>
        <p:xfrm>
          <a:off x="2393965" y="1604275"/>
          <a:ext cx="6913416" cy="3370968"/>
        </p:xfrm>
        <a:graphic>
          <a:graphicData uri="http://schemas.openxmlformats.org/drawingml/2006/table">
            <a:tbl>
              <a:tblPr/>
              <a:tblGrid>
                <a:gridCol w="3049325">
                  <a:extLst>
                    <a:ext uri="{9D8B030D-6E8A-4147-A177-3AD203B41FA5}">
                      <a16:colId xmlns:a16="http://schemas.microsoft.com/office/drawing/2014/main" val="1414640691"/>
                    </a:ext>
                  </a:extLst>
                </a:gridCol>
                <a:gridCol w="1234250">
                  <a:extLst>
                    <a:ext uri="{9D8B030D-6E8A-4147-A177-3AD203B41FA5}">
                      <a16:colId xmlns:a16="http://schemas.microsoft.com/office/drawing/2014/main" val="3795874007"/>
                    </a:ext>
                  </a:extLst>
                </a:gridCol>
                <a:gridCol w="2629841">
                  <a:extLst>
                    <a:ext uri="{9D8B030D-6E8A-4147-A177-3AD203B41FA5}">
                      <a16:colId xmlns:a16="http://schemas.microsoft.com/office/drawing/2014/main" val="625696103"/>
                    </a:ext>
                  </a:extLst>
                </a:gridCol>
              </a:tblGrid>
              <a:tr h="139451">
                <a:tc>
                  <a:txBody>
                    <a:bodyPr/>
                    <a:lstStyle/>
                    <a:p>
                      <a:pPr rtl="0" fontAlgn="ctr"/>
                      <a:endParaRPr lang="es-ES" sz="1000" dirty="0">
                        <a:effectLst/>
                        <a:latin typeface="+mj-lt"/>
                      </a:endParaRPr>
                    </a:p>
                  </a:txBody>
                  <a:tcPr marL="24201" marR="24201" marT="0" marB="0" anchor="ctr">
                    <a:lnL w="9525"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r>
                        <a:rPr lang="es-ES" sz="1000" b="1" dirty="0">
                          <a:effectLst/>
                          <a:latin typeface="+mj-lt"/>
                        </a:rPr>
                        <a:t>RESPUESTA</a:t>
                      </a:r>
                    </a:p>
                  </a:txBody>
                  <a:tcPr marL="24201" marR="242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ES" sz="1000" b="0" dirty="0">
                          <a:effectLst/>
                          <a:latin typeface="+mj-lt"/>
                        </a:rPr>
                        <a:t>Notas</a:t>
                      </a:r>
                    </a:p>
                  </a:txBody>
                  <a:tcPr marL="24201" marR="242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83822797"/>
                  </a:ext>
                </a:extLst>
              </a:tr>
              <a:tr h="504263">
                <a:tc>
                  <a:txBody>
                    <a:bodyPr/>
                    <a:lstStyle/>
                    <a:p>
                      <a:pPr rtl="0" fontAlgn="ctr"/>
                      <a:r>
                        <a:rPr lang="es-ES" sz="1000" b="1" dirty="0">
                          <a:effectLst/>
                          <a:latin typeface="+mj-lt"/>
                        </a:rPr>
                        <a:t>¿QUÉ CERTIFICADOS AMBIENTALES TENÉIS?</a:t>
                      </a:r>
                    </a:p>
                  </a:txBody>
                  <a:tcPr marL="24201" marR="242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1000">
                        <a:effectLst/>
                        <a:latin typeface="+mj-lt"/>
                      </a:endParaRPr>
                    </a:p>
                  </a:txBody>
                  <a:tcPr marL="24201" marR="242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1000" dirty="0">
                        <a:effectLst/>
                        <a:latin typeface="+mj-lt"/>
                      </a:endParaRPr>
                    </a:p>
                  </a:txBody>
                  <a:tcPr marL="24201" marR="242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68571560"/>
                  </a:ext>
                </a:extLst>
              </a:tr>
              <a:tr h="504263">
                <a:tc>
                  <a:txBody>
                    <a:bodyPr/>
                    <a:lstStyle/>
                    <a:p>
                      <a:pPr rtl="0" fontAlgn="ctr"/>
                      <a:r>
                        <a:rPr lang="es-ES" sz="1000" b="1">
                          <a:effectLst/>
                          <a:latin typeface="+mj-lt"/>
                        </a:rPr>
                        <a:t>MEDIDAS DE ECODISEÑO QUÉ LLEVÁIS A CABO</a:t>
                      </a:r>
                    </a:p>
                  </a:txBody>
                  <a:tcPr marL="24201" marR="242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1000">
                        <a:effectLst/>
                        <a:latin typeface="+mj-lt"/>
                      </a:endParaRPr>
                    </a:p>
                  </a:txBody>
                  <a:tcPr marL="24201" marR="242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1000" dirty="0">
                        <a:effectLst/>
                        <a:latin typeface="+mj-lt"/>
                      </a:endParaRPr>
                    </a:p>
                  </a:txBody>
                  <a:tcPr marL="24201" marR="242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85379763"/>
                  </a:ext>
                </a:extLst>
              </a:tr>
              <a:tr h="697253">
                <a:tc>
                  <a:txBody>
                    <a:bodyPr/>
                    <a:lstStyle/>
                    <a:p>
                      <a:pPr rtl="0" fontAlgn="ctr"/>
                      <a:r>
                        <a:rPr lang="es-ES" sz="1000" b="1">
                          <a:effectLst/>
                          <a:latin typeface="+mj-lt"/>
                        </a:rPr>
                        <a:t>COLABORAIS VÍA SIMBIOSIS INDUSTRIAL CON ALGUNA OTRA EMPRESA</a:t>
                      </a:r>
                    </a:p>
                  </a:txBody>
                  <a:tcPr marL="24201" marR="242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1000">
                        <a:effectLst/>
                        <a:latin typeface="+mj-lt"/>
                      </a:endParaRPr>
                    </a:p>
                  </a:txBody>
                  <a:tcPr marL="24201" marR="242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r>
                        <a:rPr lang="es-ES" sz="1000" dirty="0">
                          <a:effectLst/>
                          <a:latin typeface="+mj-lt"/>
                        </a:rPr>
                        <a:t>La simbiosis industrial es el uso que hace una empresa o sector de los subproductos (entre los que se incluyen la energía, el agua, la logística y los materiales) de otros.</a:t>
                      </a:r>
                    </a:p>
                  </a:txBody>
                  <a:tcPr marL="24201" marR="242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50132305"/>
                  </a:ext>
                </a:extLst>
              </a:tr>
              <a:tr h="504263">
                <a:tc>
                  <a:txBody>
                    <a:bodyPr/>
                    <a:lstStyle/>
                    <a:p>
                      <a:pPr rtl="0" fontAlgn="ctr"/>
                      <a:r>
                        <a:rPr lang="es-ES" sz="1000" b="1">
                          <a:effectLst/>
                          <a:latin typeface="+mj-lt"/>
                        </a:rPr>
                        <a:t>REALIZAIS EL CÁLCULO DE EMISIONES DE GEI</a:t>
                      </a:r>
                    </a:p>
                  </a:txBody>
                  <a:tcPr marL="24201" marR="242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1000">
                        <a:effectLst/>
                        <a:latin typeface="+mj-lt"/>
                      </a:endParaRPr>
                    </a:p>
                  </a:txBody>
                  <a:tcPr marL="24201" marR="242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r>
                        <a:rPr lang="es-ES" sz="1000" dirty="0">
                          <a:effectLst/>
                          <a:latin typeface="+mj-lt"/>
                        </a:rPr>
                        <a:t>En caso afirmativo pedir los datos de las emisiones de CO2 equivalentes</a:t>
                      </a:r>
                    </a:p>
                  </a:txBody>
                  <a:tcPr marL="24201" marR="242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6339571"/>
                  </a:ext>
                </a:extLst>
              </a:tr>
              <a:tr h="504263">
                <a:tc>
                  <a:txBody>
                    <a:bodyPr/>
                    <a:lstStyle/>
                    <a:p>
                      <a:pPr rtl="0" fontAlgn="ctr"/>
                      <a:r>
                        <a:rPr lang="es-ES" sz="1000" b="1" dirty="0">
                          <a:effectLst/>
                          <a:latin typeface="+mj-lt"/>
                        </a:rPr>
                        <a:t>PORCENTAJE DE PROYECTOS DEDICADOS A LA ECONOMÍA CIRCULAR</a:t>
                      </a:r>
                    </a:p>
                  </a:txBody>
                  <a:tcPr marL="24201" marR="242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1000">
                        <a:effectLst/>
                        <a:latin typeface="+mj-lt"/>
                      </a:endParaRPr>
                    </a:p>
                  </a:txBody>
                  <a:tcPr marL="24201" marR="242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1000" dirty="0">
                        <a:effectLst/>
                        <a:latin typeface="+mj-lt"/>
                      </a:endParaRPr>
                    </a:p>
                  </a:txBody>
                  <a:tcPr marL="24201" marR="242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04339141"/>
                  </a:ext>
                </a:extLst>
              </a:tr>
              <a:tr h="504263">
                <a:tc>
                  <a:txBody>
                    <a:bodyPr/>
                    <a:lstStyle/>
                    <a:p>
                      <a:pPr rtl="0" fontAlgn="ctr"/>
                      <a:r>
                        <a:rPr lang="es-ES" sz="1000" b="1" dirty="0">
                          <a:effectLst/>
                          <a:latin typeface="+mj-lt"/>
                        </a:rPr>
                        <a:t>PROYECTOS MÁS SIGNIFICATIVOS DE ECONOMÍA CIRCULAR (Max 3)</a:t>
                      </a:r>
                    </a:p>
                  </a:txBody>
                  <a:tcPr marL="24201" marR="242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1000">
                        <a:effectLst/>
                        <a:latin typeface="+mj-lt"/>
                      </a:endParaRPr>
                    </a:p>
                  </a:txBody>
                  <a:tcPr marL="24201" marR="242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ES" sz="1000" dirty="0">
                        <a:latin typeface="+mj-lt"/>
                      </a:endParaRPr>
                    </a:p>
                  </a:txBody>
                  <a:tcPr marL="77443" marR="77443" marT="38722" marB="3872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36737780"/>
                  </a:ext>
                </a:extLst>
              </a:tr>
            </a:tbl>
          </a:graphicData>
        </a:graphic>
      </p:graphicFrame>
    </p:spTree>
    <p:extLst>
      <p:ext uri="{BB962C8B-B14F-4D97-AF65-F5344CB8AC3E}">
        <p14:creationId xmlns:p14="http://schemas.microsoft.com/office/powerpoint/2010/main" val="7236543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gb21d4c34d8_0_29"/>
          <p:cNvSpPr txBox="1"/>
          <p:nvPr/>
        </p:nvSpPr>
        <p:spPr>
          <a:xfrm>
            <a:off x="940850" y="358075"/>
            <a:ext cx="10310400" cy="789000"/>
          </a:xfrm>
          <a:prstGeom prst="rect">
            <a:avLst/>
          </a:prstGeom>
          <a:no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90000"/>
              </a:lnSpc>
              <a:spcBef>
                <a:spcPts val="0"/>
              </a:spcBef>
              <a:spcAft>
                <a:spcPts val="0"/>
              </a:spcAft>
              <a:buClr>
                <a:srgbClr val="000000"/>
              </a:buClr>
              <a:buSzPts val="2400"/>
              <a:buFont typeface="Avenir"/>
              <a:buNone/>
              <a:tabLst/>
              <a:defRPr/>
            </a:pPr>
            <a:r>
              <a:rPr kumimoji="0" lang="es-ES" sz="1200" b="1" i="0" u="none" strike="noStrike" kern="0" cap="none" spc="0" normalizeH="0" baseline="0" noProof="0" dirty="0">
                <a:ln>
                  <a:noFill/>
                </a:ln>
                <a:solidFill>
                  <a:srgbClr val="DF6336"/>
                </a:solidFill>
                <a:effectLst/>
                <a:uLnTx/>
                <a:uFillTx/>
                <a:latin typeface="+mj-lt"/>
                <a:ea typeface="Avenir"/>
                <a:cs typeface="Avenir"/>
                <a:sym typeface="Avenir"/>
              </a:rPr>
              <a:t>METODOLOGÍA</a:t>
            </a:r>
            <a:endParaRPr kumimoji="0" sz="1200" b="1" i="0" u="none" strike="noStrike" kern="0" cap="none" spc="0" normalizeH="0" baseline="0" noProof="0" dirty="0">
              <a:ln>
                <a:noFill/>
              </a:ln>
              <a:solidFill>
                <a:srgbClr val="DF6336"/>
              </a:solidFill>
              <a:effectLst/>
              <a:uLnTx/>
              <a:uFillTx/>
              <a:latin typeface="+mj-lt"/>
              <a:ea typeface="Avenir"/>
              <a:cs typeface="Avenir"/>
              <a:sym typeface="Avenir"/>
            </a:endParaRPr>
          </a:p>
          <a:p>
            <a:pPr marL="0" marR="0" lvl="0" indent="0" algn="l" defTabSz="914400" rtl="0" eaLnBrk="1" fontAlgn="auto" latinLnBrk="0" hangingPunct="1">
              <a:lnSpc>
                <a:spcPct val="90000"/>
              </a:lnSpc>
              <a:spcBef>
                <a:spcPts val="0"/>
              </a:spcBef>
              <a:spcAft>
                <a:spcPts val="0"/>
              </a:spcAft>
              <a:buClr>
                <a:srgbClr val="000000"/>
              </a:buClr>
              <a:buSzPts val="2400"/>
              <a:buFont typeface="Avenir"/>
              <a:buNone/>
              <a:tabLst/>
              <a:defRPr/>
            </a:pPr>
            <a:r>
              <a:rPr lang="es-ES" sz="2400" b="1" kern="0" dirty="0">
                <a:solidFill>
                  <a:srgbClr val="000000"/>
                </a:solidFill>
                <a:latin typeface="+mj-lt"/>
                <a:cs typeface="Arial"/>
                <a:sym typeface="Avenir"/>
              </a:rPr>
              <a:t>Cuestionarios: economía circular</a:t>
            </a:r>
            <a:endParaRPr kumimoji="0" sz="1400" b="1" i="0" u="none" strike="noStrike" kern="0" cap="none" spc="0" normalizeH="0" baseline="0" noProof="0" dirty="0">
              <a:ln>
                <a:noFill/>
              </a:ln>
              <a:solidFill>
                <a:srgbClr val="000000"/>
              </a:solidFill>
              <a:effectLst/>
              <a:uLnTx/>
              <a:uFillTx/>
              <a:latin typeface="+mj-lt"/>
              <a:ea typeface="+mn-ea"/>
              <a:cs typeface="Arial"/>
              <a:sym typeface="Arial"/>
            </a:endParaRPr>
          </a:p>
        </p:txBody>
      </p:sp>
      <p:pic>
        <p:nvPicPr>
          <p:cNvPr id="4" name="Imagen 3">
            <a:extLst>
              <a:ext uri="{FF2B5EF4-FFF2-40B4-BE49-F238E27FC236}">
                <a16:creationId xmlns:a16="http://schemas.microsoft.com/office/drawing/2014/main" id="{FA67690F-18DF-4604-8630-FE2BED7D4998}"/>
              </a:ext>
            </a:extLst>
          </p:cNvPr>
          <p:cNvPicPr>
            <a:picLocks noChangeAspect="1"/>
          </p:cNvPicPr>
          <p:nvPr/>
        </p:nvPicPr>
        <p:blipFill>
          <a:blip r:embed="rId3"/>
          <a:stretch>
            <a:fillRect/>
          </a:stretch>
        </p:blipFill>
        <p:spPr>
          <a:xfrm>
            <a:off x="936358" y="5870056"/>
            <a:ext cx="2114660" cy="869360"/>
          </a:xfrm>
          <a:prstGeom prst="rect">
            <a:avLst/>
          </a:prstGeom>
        </p:spPr>
      </p:pic>
      <p:pic>
        <p:nvPicPr>
          <p:cNvPr id="5" name="Imagen 4">
            <a:extLst>
              <a:ext uri="{FF2B5EF4-FFF2-40B4-BE49-F238E27FC236}">
                <a16:creationId xmlns:a16="http://schemas.microsoft.com/office/drawing/2014/main" id="{9D6A2D79-5210-448B-8011-4365CC848819}"/>
              </a:ext>
            </a:extLst>
          </p:cNvPr>
          <p:cNvPicPr>
            <a:picLocks noChangeAspect="1"/>
          </p:cNvPicPr>
          <p:nvPr/>
        </p:nvPicPr>
        <p:blipFill>
          <a:blip r:embed="rId4"/>
          <a:stretch>
            <a:fillRect/>
          </a:stretch>
        </p:blipFill>
        <p:spPr>
          <a:xfrm>
            <a:off x="4731637" y="5870056"/>
            <a:ext cx="2728725" cy="888745"/>
          </a:xfrm>
          <a:prstGeom prst="rect">
            <a:avLst/>
          </a:prstGeom>
        </p:spPr>
      </p:pic>
      <p:graphicFrame>
        <p:nvGraphicFramePr>
          <p:cNvPr id="2" name="Tabla 1">
            <a:extLst>
              <a:ext uri="{FF2B5EF4-FFF2-40B4-BE49-F238E27FC236}">
                <a16:creationId xmlns:a16="http://schemas.microsoft.com/office/drawing/2014/main" id="{EB6ECE16-435F-9945-9477-30F8E260524F}"/>
              </a:ext>
            </a:extLst>
          </p:cNvPr>
          <p:cNvGraphicFramePr>
            <a:graphicFrameLocks noGrp="1"/>
          </p:cNvGraphicFramePr>
          <p:nvPr>
            <p:extLst>
              <p:ext uri="{D42A27DB-BD31-4B8C-83A1-F6EECF244321}">
                <p14:modId xmlns:p14="http://schemas.microsoft.com/office/powerpoint/2010/main" val="1488872344"/>
              </p:ext>
            </p:extLst>
          </p:nvPr>
        </p:nvGraphicFramePr>
        <p:xfrm>
          <a:off x="936358" y="1172915"/>
          <a:ext cx="10556592" cy="2256085"/>
        </p:xfrm>
        <a:graphic>
          <a:graphicData uri="http://schemas.openxmlformats.org/drawingml/2006/table">
            <a:tbl>
              <a:tblPr/>
              <a:tblGrid>
                <a:gridCol w="1363765">
                  <a:extLst>
                    <a:ext uri="{9D8B030D-6E8A-4147-A177-3AD203B41FA5}">
                      <a16:colId xmlns:a16="http://schemas.microsoft.com/office/drawing/2014/main" val="1356716672"/>
                    </a:ext>
                  </a:extLst>
                </a:gridCol>
                <a:gridCol w="228918">
                  <a:extLst>
                    <a:ext uri="{9D8B030D-6E8A-4147-A177-3AD203B41FA5}">
                      <a16:colId xmlns:a16="http://schemas.microsoft.com/office/drawing/2014/main" val="1304860647"/>
                    </a:ext>
                  </a:extLst>
                </a:gridCol>
                <a:gridCol w="993600">
                  <a:extLst>
                    <a:ext uri="{9D8B030D-6E8A-4147-A177-3AD203B41FA5}">
                      <a16:colId xmlns:a16="http://schemas.microsoft.com/office/drawing/2014/main" val="1784760337"/>
                    </a:ext>
                  </a:extLst>
                </a:gridCol>
                <a:gridCol w="148144">
                  <a:extLst>
                    <a:ext uri="{9D8B030D-6E8A-4147-A177-3AD203B41FA5}">
                      <a16:colId xmlns:a16="http://schemas.microsoft.com/office/drawing/2014/main" val="3244196810"/>
                    </a:ext>
                  </a:extLst>
                </a:gridCol>
                <a:gridCol w="974118">
                  <a:extLst>
                    <a:ext uri="{9D8B030D-6E8A-4147-A177-3AD203B41FA5}">
                      <a16:colId xmlns:a16="http://schemas.microsoft.com/office/drawing/2014/main" val="3243584055"/>
                    </a:ext>
                  </a:extLst>
                </a:gridCol>
                <a:gridCol w="487059">
                  <a:extLst>
                    <a:ext uri="{9D8B030D-6E8A-4147-A177-3AD203B41FA5}">
                      <a16:colId xmlns:a16="http://schemas.microsoft.com/office/drawing/2014/main" val="2244788032"/>
                    </a:ext>
                  </a:extLst>
                </a:gridCol>
                <a:gridCol w="555247">
                  <a:extLst>
                    <a:ext uri="{9D8B030D-6E8A-4147-A177-3AD203B41FA5}">
                      <a16:colId xmlns:a16="http://schemas.microsoft.com/office/drawing/2014/main" val="2802674782"/>
                    </a:ext>
                  </a:extLst>
                </a:gridCol>
                <a:gridCol w="555247">
                  <a:extLst>
                    <a:ext uri="{9D8B030D-6E8A-4147-A177-3AD203B41FA5}">
                      <a16:colId xmlns:a16="http://schemas.microsoft.com/office/drawing/2014/main" val="3246461989"/>
                    </a:ext>
                  </a:extLst>
                </a:gridCol>
                <a:gridCol w="487059">
                  <a:extLst>
                    <a:ext uri="{9D8B030D-6E8A-4147-A177-3AD203B41FA5}">
                      <a16:colId xmlns:a16="http://schemas.microsoft.com/office/drawing/2014/main" val="1372313322"/>
                    </a:ext>
                  </a:extLst>
                </a:gridCol>
                <a:gridCol w="487059">
                  <a:extLst>
                    <a:ext uri="{9D8B030D-6E8A-4147-A177-3AD203B41FA5}">
                      <a16:colId xmlns:a16="http://schemas.microsoft.com/office/drawing/2014/main" val="1782928964"/>
                    </a:ext>
                  </a:extLst>
                </a:gridCol>
                <a:gridCol w="516282">
                  <a:extLst>
                    <a:ext uri="{9D8B030D-6E8A-4147-A177-3AD203B41FA5}">
                      <a16:colId xmlns:a16="http://schemas.microsoft.com/office/drawing/2014/main" val="1289937190"/>
                    </a:ext>
                  </a:extLst>
                </a:gridCol>
                <a:gridCol w="487059">
                  <a:extLst>
                    <a:ext uri="{9D8B030D-6E8A-4147-A177-3AD203B41FA5}">
                      <a16:colId xmlns:a16="http://schemas.microsoft.com/office/drawing/2014/main" val="2466586988"/>
                    </a:ext>
                  </a:extLst>
                </a:gridCol>
                <a:gridCol w="487059">
                  <a:extLst>
                    <a:ext uri="{9D8B030D-6E8A-4147-A177-3AD203B41FA5}">
                      <a16:colId xmlns:a16="http://schemas.microsoft.com/office/drawing/2014/main" val="738243077"/>
                    </a:ext>
                  </a:extLst>
                </a:gridCol>
                <a:gridCol w="847482">
                  <a:extLst>
                    <a:ext uri="{9D8B030D-6E8A-4147-A177-3AD203B41FA5}">
                      <a16:colId xmlns:a16="http://schemas.microsoft.com/office/drawing/2014/main" val="362984308"/>
                    </a:ext>
                  </a:extLst>
                </a:gridCol>
                <a:gridCol w="487059">
                  <a:extLst>
                    <a:ext uri="{9D8B030D-6E8A-4147-A177-3AD203B41FA5}">
                      <a16:colId xmlns:a16="http://schemas.microsoft.com/office/drawing/2014/main" val="42042670"/>
                    </a:ext>
                  </a:extLst>
                </a:gridCol>
                <a:gridCol w="487059">
                  <a:extLst>
                    <a:ext uri="{9D8B030D-6E8A-4147-A177-3AD203B41FA5}">
                      <a16:colId xmlns:a16="http://schemas.microsoft.com/office/drawing/2014/main" val="3866088948"/>
                    </a:ext>
                  </a:extLst>
                </a:gridCol>
                <a:gridCol w="964376">
                  <a:extLst>
                    <a:ext uri="{9D8B030D-6E8A-4147-A177-3AD203B41FA5}">
                      <a16:colId xmlns:a16="http://schemas.microsoft.com/office/drawing/2014/main" val="216794007"/>
                    </a:ext>
                  </a:extLst>
                </a:gridCol>
              </a:tblGrid>
              <a:tr h="109101">
                <a:tc rowSpan="2">
                  <a:txBody>
                    <a:bodyPr/>
                    <a:lstStyle/>
                    <a:p>
                      <a:pPr rtl="0" fontAlgn="ctr"/>
                      <a:r>
                        <a:rPr lang="es-ES" sz="700" b="1">
                          <a:effectLst/>
                          <a:latin typeface="+mj-lt"/>
                        </a:rPr>
                        <a:t>ECONOMÍA CIRCULAR</a:t>
                      </a: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5C3B5"/>
                    </a:solidFill>
                  </a:tcPr>
                </a:tc>
                <a:tc rowSpan="2" gridSpan="3">
                  <a:txBody>
                    <a:bodyPr/>
                    <a:lstStyle/>
                    <a:p>
                      <a:pPr algn="ctr" rtl="0" fontAlgn="ctr"/>
                      <a:r>
                        <a:rPr lang="es-ES" sz="700" b="1" dirty="0">
                          <a:solidFill>
                            <a:srgbClr val="FFFFFF"/>
                          </a:solidFill>
                          <a:effectLst/>
                          <a:latin typeface="+mj-lt"/>
                        </a:rPr>
                        <a:t>EMPRESAS DE GK RECYCLING</a:t>
                      </a: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5A5A5"/>
                    </a:solidFill>
                  </a:tcPr>
                </a:tc>
                <a:tc rowSpan="2" hMerge="1">
                  <a:txBody>
                    <a:bodyPr/>
                    <a:lstStyle/>
                    <a:p>
                      <a:endParaRPr lang="es-ES"/>
                    </a:p>
                  </a:txBody>
                  <a:tcPr/>
                </a:tc>
                <a:tc rowSpan="2" hMerge="1">
                  <a:txBody>
                    <a:bodyPr/>
                    <a:lstStyle/>
                    <a:p>
                      <a:endParaRPr lang="es-ES"/>
                    </a:p>
                  </a:txBody>
                  <a:tcPr/>
                </a:tc>
                <a:tc>
                  <a:txBody>
                    <a:bodyPr/>
                    <a:lstStyle/>
                    <a:p>
                      <a:pPr rtl="0" fontAlgn="ctr"/>
                      <a:endParaRPr lang="es-ES" sz="700">
                        <a:effectLst/>
                        <a:latin typeface="+mj-lt"/>
                      </a:endParaRP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gridSpan="2">
                  <a:txBody>
                    <a:bodyPr/>
                    <a:lstStyle/>
                    <a:p>
                      <a:pPr rtl="0" fontAlgn="ctr"/>
                      <a:r>
                        <a:rPr lang="es-ES" sz="700" b="1" dirty="0">
                          <a:effectLst/>
                          <a:latin typeface="+mj-lt"/>
                        </a:rPr>
                        <a:t>Cantidad de residuos gestionado</a:t>
                      </a: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hMerge="1">
                  <a:txBody>
                    <a:bodyPr/>
                    <a:lstStyle/>
                    <a:p>
                      <a:endParaRPr lang="es-ES"/>
                    </a:p>
                  </a:txBody>
                  <a:tcPr/>
                </a:tc>
                <a:tc rowSpan="2" gridSpan="2">
                  <a:txBody>
                    <a:bodyPr/>
                    <a:lstStyle/>
                    <a:p>
                      <a:pPr rtl="0" fontAlgn="ctr"/>
                      <a:r>
                        <a:rPr lang="es-ES" sz="700" b="1" dirty="0">
                          <a:effectLst/>
                          <a:latin typeface="+mj-lt"/>
                        </a:rPr>
                        <a:t>De la cantidad de residuos que se gestionan ¿cuánto se utilizan en la generación del producto? (o que porcentaje) </a:t>
                      </a:r>
                      <a:br>
                        <a:rPr lang="es-ES" sz="700" b="1" dirty="0">
                          <a:effectLst/>
                          <a:latin typeface="+mj-lt"/>
                        </a:rPr>
                      </a:br>
                      <a:endParaRPr lang="es-ES" sz="700" b="1" dirty="0">
                        <a:effectLst/>
                        <a:latin typeface="+mj-lt"/>
                      </a:endParaRP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hMerge="1">
                  <a:txBody>
                    <a:bodyPr/>
                    <a:lstStyle/>
                    <a:p>
                      <a:endParaRPr lang="es-ES"/>
                    </a:p>
                  </a:txBody>
                  <a:tcPr/>
                </a:tc>
                <a:tc rowSpan="2" gridSpan="2">
                  <a:txBody>
                    <a:bodyPr/>
                    <a:lstStyle/>
                    <a:p>
                      <a:pPr rtl="0" fontAlgn="ctr"/>
                      <a:r>
                        <a:rPr lang="es-ES" sz="700" b="1">
                          <a:effectLst/>
                          <a:latin typeface="+mj-lt"/>
                        </a:rPr>
                        <a:t>De la cantidad de residuos que se gestionan ¿cuántos se REUTILIZAN?</a:t>
                      </a: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hMerge="1">
                  <a:txBody>
                    <a:bodyPr/>
                    <a:lstStyle/>
                    <a:p>
                      <a:endParaRPr lang="es-ES"/>
                    </a:p>
                  </a:txBody>
                  <a:tcPr/>
                </a:tc>
                <a:tc rowSpan="2" gridSpan="2">
                  <a:txBody>
                    <a:bodyPr/>
                    <a:lstStyle/>
                    <a:p>
                      <a:pPr rtl="0" fontAlgn="ctr"/>
                      <a:r>
                        <a:rPr lang="es-ES" sz="700" b="1">
                          <a:effectLst/>
                          <a:latin typeface="+mj-lt"/>
                        </a:rPr>
                        <a:t>¿Qué se hace con el residuo que no se recicla o se reutiliza?(cantidad de la misma)</a:t>
                      </a: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hMerge="1">
                  <a:txBody>
                    <a:bodyPr/>
                    <a:lstStyle/>
                    <a:p>
                      <a:endParaRPr lang="es-ES"/>
                    </a:p>
                  </a:txBody>
                  <a:tcPr/>
                </a:tc>
                <a:tc rowSpan="2">
                  <a:txBody>
                    <a:bodyPr/>
                    <a:lstStyle/>
                    <a:p>
                      <a:pPr rtl="0" fontAlgn="ctr"/>
                      <a:r>
                        <a:rPr lang="es-ES" sz="700" b="1">
                          <a:effectLst/>
                          <a:latin typeface="+mj-lt"/>
                        </a:rPr>
                        <a:t>¿A dónde va el residuo que no se puede reutilizar?</a:t>
                      </a: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gridSpan="3">
                  <a:txBody>
                    <a:bodyPr/>
                    <a:lstStyle/>
                    <a:p>
                      <a:pPr rtl="0" fontAlgn="ctr"/>
                      <a:r>
                        <a:rPr lang="es-ES" sz="700" b="1" dirty="0">
                          <a:effectLst/>
                          <a:latin typeface="+mj-lt"/>
                        </a:rPr>
                        <a:t>Procedencia del residuo</a:t>
                      </a: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hMerge="1">
                  <a:txBody>
                    <a:bodyPr/>
                    <a:lstStyle/>
                    <a:p>
                      <a:endParaRPr lang="es-ES"/>
                    </a:p>
                  </a:txBody>
                  <a:tcPr/>
                </a:tc>
                <a:tc rowSpan="2" hMerge="1">
                  <a:txBody>
                    <a:bodyPr/>
                    <a:lstStyle/>
                    <a:p>
                      <a:endParaRPr lang="es-ES"/>
                    </a:p>
                  </a:txBody>
                  <a:tcPr/>
                </a:tc>
                <a:extLst>
                  <a:ext uri="{0D108BD9-81ED-4DB2-BD59-A6C34878D82A}">
                    <a16:rowId xmlns:a16="http://schemas.microsoft.com/office/drawing/2014/main" val="1612705507"/>
                  </a:ext>
                </a:extLst>
              </a:tr>
              <a:tr h="763708">
                <a:tc vMerge="1">
                  <a:txBody>
                    <a:bodyPr/>
                    <a:lstStyle/>
                    <a:p>
                      <a:pPr rtl="0" fontAlgn="ctr"/>
                      <a:endParaRPr lang="es-ES" sz="700" b="1">
                        <a:effectLst/>
                        <a:latin typeface="Work Sans" pitchFamily="2" charset="77"/>
                      </a:endParaRPr>
                    </a:p>
                  </a:txBody>
                  <a:tcPr marL="14612" marR="14612" marT="0" marB="0" anchor="ctr">
                    <a:lnL>
                      <a:noFill/>
                    </a:lnL>
                    <a:lnR w="9525" cap="flat" cmpd="sng" algn="ctr">
                      <a:solidFill>
                        <a:srgbClr val="7015AC"/>
                      </a:solidFill>
                      <a:prstDash val="solid"/>
                      <a:round/>
                      <a:headEnd type="none" w="med" len="med"/>
                      <a:tailEnd type="none" w="med" len="med"/>
                    </a:lnR>
                    <a:lnT w="9525" cap="flat" cmpd="sng" algn="ctr">
                      <a:solidFill>
                        <a:srgbClr val="90E124"/>
                      </a:solidFill>
                      <a:prstDash val="solid"/>
                      <a:round/>
                      <a:headEnd type="none" w="med" len="med"/>
                      <a:tailEnd type="none" w="med" len="med"/>
                    </a:lnT>
                    <a:lnB w="9525" cap="flat" cmpd="sng" algn="ctr">
                      <a:solidFill>
                        <a:srgbClr val="90E124"/>
                      </a:solidFill>
                      <a:prstDash val="solid"/>
                      <a:round/>
                      <a:headEnd type="none" w="med" len="med"/>
                      <a:tailEnd type="none" w="med" len="med"/>
                    </a:lnB>
                    <a:solidFill>
                      <a:srgbClr val="95C3B5"/>
                    </a:solidFill>
                  </a:tcPr>
                </a:tc>
                <a:tc gridSpan="3" vMerge="1">
                  <a:txBody>
                    <a:bodyPr/>
                    <a:lstStyle/>
                    <a:p>
                      <a:pPr algn="ctr" rtl="0" fontAlgn="ctr"/>
                      <a:endParaRPr lang="es-ES" sz="700" b="1">
                        <a:solidFill>
                          <a:srgbClr val="FFFFFF"/>
                        </a:solidFill>
                        <a:effectLst/>
                        <a:latin typeface="Work Sans" pitchFamily="2" charset="77"/>
                      </a:endParaRPr>
                    </a:p>
                  </a:txBody>
                  <a:tcPr marL="14612" marR="14612" marT="0" marB="0" anchor="ctr">
                    <a:lnL w="9525" cap="flat" cmpd="sng" algn="ctr">
                      <a:solidFill>
                        <a:srgbClr val="7015A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A5A5A5"/>
                    </a:solidFill>
                  </a:tcPr>
                </a:tc>
                <a:tc hMerge="1" vMerge="1">
                  <a:txBody>
                    <a:bodyPr/>
                    <a:lstStyle/>
                    <a:p>
                      <a:endParaRPr lang="es-ES"/>
                    </a:p>
                  </a:txBody>
                  <a:tcPr/>
                </a:tc>
                <a:tc hMerge="1" vMerge="1">
                  <a:txBody>
                    <a:bodyPr/>
                    <a:lstStyle/>
                    <a:p>
                      <a:endParaRPr lang="es-ES"/>
                    </a:p>
                  </a:txBody>
                  <a:tcPr/>
                </a:tc>
                <a:tc>
                  <a:txBody>
                    <a:bodyPr/>
                    <a:lstStyle/>
                    <a:p>
                      <a:pPr rtl="0" fontAlgn="ctr"/>
                      <a:endParaRPr lang="es-ES" sz="700" dirty="0">
                        <a:effectLst/>
                        <a:latin typeface="+mj-lt"/>
                      </a:endParaRP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vMerge="1">
                  <a:txBody>
                    <a:bodyPr/>
                    <a:lstStyle/>
                    <a:p>
                      <a:pPr rtl="0" fontAlgn="ctr"/>
                      <a:endParaRPr lang="es-ES" sz="700" b="1">
                        <a:effectLst/>
                        <a:latin typeface="Work Sans" pitchFamily="2" charset="77"/>
                      </a:endParaRPr>
                    </a:p>
                  </a:txBody>
                  <a:tcPr marL="14612" marR="14612"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hMerge="1" vMerge="1">
                  <a:txBody>
                    <a:bodyPr/>
                    <a:lstStyle/>
                    <a:p>
                      <a:endParaRPr lang="es-ES"/>
                    </a:p>
                  </a:txBody>
                  <a:tcPr/>
                </a:tc>
                <a:tc gridSpan="2" vMerge="1">
                  <a:txBody>
                    <a:bodyPr/>
                    <a:lstStyle/>
                    <a:p>
                      <a:pPr rtl="0" fontAlgn="ctr"/>
                      <a:endParaRPr lang="es-ES" sz="700" b="1">
                        <a:effectLst/>
                        <a:latin typeface="Work Sans" pitchFamily="2" charset="77"/>
                      </a:endParaRPr>
                    </a:p>
                  </a:txBody>
                  <a:tcPr marL="14612" marR="14612"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hMerge="1" vMerge="1">
                  <a:txBody>
                    <a:bodyPr/>
                    <a:lstStyle/>
                    <a:p>
                      <a:endParaRPr lang="es-ES"/>
                    </a:p>
                  </a:txBody>
                  <a:tcPr/>
                </a:tc>
                <a:tc gridSpan="2" vMerge="1">
                  <a:txBody>
                    <a:bodyPr/>
                    <a:lstStyle/>
                    <a:p>
                      <a:pPr rtl="0" fontAlgn="ctr"/>
                      <a:endParaRPr lang="es-ES" sz="700" b="1">
                        <a:effectLst/>
                        <a:latin typeface="Work Sans" pitchFamily="2" charset="77"/>
                      </a:endParaRPr>
                    </a:p>
                  </a:txBody>
                  <a:tcPr marL="14612" marR="14612"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hMerge="1" vMerge="1">
                  <a:txBody>
                    <a:bodyPr/>
                    <a:lstStyle/>
                    <a:p>
                      <a:endParaRPr lang="es-ES"/>
                    </a:p>
                  </a:txBody>
                  <a:tcPr/>
                </a:tc>
                <a:tc gridSpan="2" vMerge="1">
                  <a:txBody>
                    <a:bodyPr/>
                    <a:lstStyle/>
                    <a:p>
                      <a:pPr rtl="0" fontAlgn="ctr"/>
                      <a:endParaRPr lang="es-ES" sz="700" b="1">
                        <a:effectLst/>
                        <a:latin typeface="Work Sans" pitchFamily="2" charset="77"/>
                      </a:endParaRPr>
                    </a:p>
                  </a:txBody>
                  <a:tcPr marL="14612" marR="14612"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hMerge="1" vMerge="1">
                  <a:txBody>
                    <a:bodyPr/>
                    <a:lstStyle/>
                    <a:p>
                      <a:endParaRPr lang="es-ES"/>
                    </a:p>
                  </a:txBody>
                  <a:tcPr/>
                </a:tc>
                <a:tc vMerge="1">
                  <a:txBody>
                    <a:bodyPr/>
                    <a:lstStyle/>
                    <a:p>
                      <a:pPr rtl="0" fontAlgn="ctr"/>
                      <a:endParaRPr lang="es-ES" sz="700" b="1">
                        <a:effectLst/>
                        <a:latin typeface="Work Sans" pitchFamily="2" charset="77"/>
                      </a:endParaRPr>
                    </a:p>
                  </a:txBody>
                  <a:tcPr marL="14612" marR="14612"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gridSpan="3" vMerge="1">
                  <a:txBody>
                    <a:bodyPr/>
                    <a:lstStyle/>
                    <a:p>
                      <a:pPr rtl="0" fontAlgn="ctr"/>
                      <a:endParaRPr lang="es-ES" sz="700" b="1">
                        <a:effectLst/>
                        <a:latin typeface="Work Sans" pitchFamily="2" charset="77"/>
                      </a:endParaRPr>
                    </a:p>
                  </a:txBody>
                  <a:tcPr marL="14612" marR="14612" marT="0" marB="0" anchor="ctr">
                    <a:lnL w="9525" cap="flat" cmpd="sng" algn="ctr">
                      <a:solidFill>
                        <a:srgbClr val="CCCCCC"/>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hMerge="1" vMerge="1">
                  <a:txBody>
                    <a:bodyPr/>
                    <a:lstStyle/>
                    <a:p>
                      <a:endParaRPr lang="es-ES"/>
                    </a:p>
                  </a:txBody>
                  <a:tcPr/>
                </a:tc>
                <a:tc hMerge="1" vMerge="1">
                  <a:txBody>
                    <a:bodyPr/>
                    <a:lstStyle/>
                    <a:p>
                      <a:endParaRPr lang="es-ES"/>
                    </a:p>
                  </a:txBody>
                  <a:tcPr/>
                </a:tc>
                <a:extLst>
                  <a:ext uri="{0D108BD9-81ED-4DB2-BD59-A6C34878D82A}">
                    <a16:rowId xmlns:a16="http://schemas.microsoft.com/office/drawing/2014/main" val="1033778488"/>
                  </a:ext>
                </a:extLst>
              </a:tr>
              <a:tr h="194824">
                <a:tc>
                  <a:txBody>
                    <a:bodyPr/>
                    <a:lstStyle/>
                    <a:p>
                      <a:pPr rtl="0" fontAlgn="ctr"/>
                      <a:r>
                        <a:rPr lang="es-ES" sz="700" b="1">
                          <a:effectLst/>
                          <a:latin typeface="+mj-lt"/>
                        </a:rPr>
                        <a:t>MATERIA PRIMA</a:t>
                      </a:r>
                    </a:p>
                  </a:txBody>
                  <a:tcPr marL="14612" marR="14612" marT="0" marB="0" anchor="ctr">
                    <a:lnL w="9525" cap="flat" cmpd="sng" algn="ctr">
                      <a:solidFill>
                        <a:srgbClr val="90E124"/>
                      </a:solidFill>
                      <a:prstDash val="solid"/>
                      <a:round/>
                      <a:headEnd type="none" w="med" len="med"/>
                      <a:tailEnd type="none" w="med" len="med"/>
                    </a:lnL>
                    <a:lnR w="9525" cap="flat" cmpd="sng" algn="ctr">
                      <a:solidFill>
                        <a:srgbClr val="CCCCCC"/>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E040"/>
                    </a:solidFill>
                  </a:tcPr>
                </a:tc>
                <a:tc>
                  <a:txBody>
                    <a:bodyPr/>
                    <a:lstStyle/>
                    <a:p>
                      <a:pPr rtl="0" fontAlgn="ctr"/>
                      <a:endParaRPr lang="es-ES" sz="700">
                        <a:effectLst/>
                        <a:latin typeface="+mj-lt"/>
                      </a:endParaRPr>
                    </a:p>
                  </a:txBody>
                  <a:tcPr marL="14612" marR="14612" marT="0" marB="0" anchor="ctr">
                    <a:lnL w="9525" cap="flat" cmpd="sng" algn="ctr">
                      <a:solidFill>
                        <a:srgbClr val="CCCCCC"/>
                      </a:solidFill>
                      <a:prstDash val="solid"/>
                      <a:round/>
                      <a:headEnd type="none" w="med" len="med"/>
                      <a:tailEnd type="none" w="med" len="med"/>
                    </a:lnL>
                    <a:lnR w="952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700" dirty="0">
                        <a:effectLst/>
                        <a:latin typeface="+mj-lt"/>
                      </a:endParaRPr>
                    </a:p>
                  </a:txBody>
                  <a:tcPr marL="14612" marR="14612" marT="0" marB="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4612" marR="14612" marT="0" marB="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tcPr>
                </a:tc>
                <a:tc>
                  <a:txBody>
                    <a:bodyPr/>
                    <a:lstStyle/>
                    <a:p>
                      <a:pPr rtl="0" fontAlgn="ctr"/>
                      <a:endParaRPr lang="es-ES" sz="700" dirty="0">
                        <a:effectLst/>
                        <a:latin typeface="+mj-lt"/>
                      </a:endParaRPr>
                    </a:p>
                  </a:txBody>
                  <a:tcPr marL="14612" marR="14612" marT="0" marB="0" anchor="ctr">
                    <a:lnL w="9525"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rtl="0" fontAlgn="ctr"/>
                      <a:r>
                        <a:rPr lang="es-ES" sz="700" b="0" dirty="0">
                          <a:effectLst/>
                          <a:latin typeface="+mj-lt"/>
                        </a:rPr>
                        <a:t>Kg</a:t>
                      </a: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s-ES"/>
                    </a:p>
                  </a:txBody>
                  <a:tcPr/>
                </a:tc>
                <a:tc gridSpan="2">
                  <a:txBody>
                    <a:bodyPr/>
                    <a:lstStyle/>
                    <a:p>
                      <a:pPr algn="ctr" rtl="0" fontAlgn="ctr"/>
                      <a:r>
                        <a:rPr lang="es-ES" sz="700" b="0">
                          <a:effectLst/>
                          <a:latin typeface="+mj-lt"/>
                        </a:rPr>
                        <a:t>Kg</a:t>
                      </a: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s-ES"/>
                    </a:p>
                  </a:txBody>
                  <a:tcPr/>
                </a:tc>
                <a:tc gridSpan="2">
                  <a:txBody>
                    <a:bodyPr/>
                    <a:lstStyle/>
                    <a:p>
                      <a:pPr algn="ctr" rtl="0" fontAlgn="ctr"/>
                      <a:r>
                        <a:rPr lang="es-ES" sz="700" b="0">
                          <a:effectLst/>
                          <a:latin typeface="+mj-lt"/>
                        </a:rPr>
                        <a:t>Kg</a:t>
                      </a: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s-ES"/>
                    </a:p>
                  </a:txBody>
                  <a:tcPr/>
                </a:tc>
                <a:tc gridSpan="2">
                  <a:txBody>
                    <a:bodyPr/>
                    <a:lstStyle/>
                    <a:p>
                      <a:pPr algn="ctr" rtl="0" fontAlgn="ctr"/>
                      <a:r>
                        <a:rPr lang="es-ES" sz="700" b="0" dirty="0">
                          <a:effectLst/>
                          <a:latin typeface="+mj-lt"/>
                        </a:rPr>
                        <a:t>-/Kg</a:t>
                      </a: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s-ES"/>
                    </a:p>
                  </a:txBody>
                  <a:tcPr/>
                </a:tc>
                <a:tc>
                  <a:txBody>
                    <a:bodyPr/>
                    <a:lstStyle/>
                    <a:p>
                      <a:pPr algn="ctr" rtl="0" fontAlgn="ctr"/>
                      <a:r>
                        <a:rPr lang="es-ES" sz="700" b="0">
                          <a:effectLst/>
                          <a:latin typeface="+mj-lt"/>
                        </a:rPr>
                        <a:t>Lugar</a:t>
                      </a: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rtl="0" fontAlgn="ctr"/>
                      <a:r>
                        <a:rPr lang="es-ES" sz="700" b="0">
                          <a:effectLst/>
                          <a:latin typeface="+mj-lt"/>
                        </a:rPr>
                        <a:t>Kg</a:t>
                      </a: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s-ES"/>
                    </a:p>
                  </a:txBody>
                  <a:tcPr/>
                </a:tc>
                <a:tc>
                  <a:txBody>
                    <a:bodyPr/>
                    <a:lstStyle/>
                    <a:p>
                      <a:pPr algn="ctr" rtl="0" fontAlgn="ctr"/>
                      <a:r>
                        <a:rPr lang="es-ES" sz="700" b="0" dirty="0">
                          <a:effectLst/>
                          <a:latin typeface="+mj-lt"/>
                        </a:rPr>
                        <a:t>Lugar</a:t>
                      </a: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31119185"/>
                  </a:ext>
                </a:extLst>
              </a:tr>
              <a:tr h="327304">
                <a:tc>
                  <a:txBody>
                    <a:bodyPr/>
                    <a:lstStyle/>
                    <a:p>
                      <a:pPr rtl="0" fontAlgn="ctr"/>
                      <a:r>
                        <a:rPr lang="es-ES" sz="700" b="1" dirty="0">
                          <a:effectLst/>
                          <a:latin typeface="+mj-lt"/>
                        </a:rPr>
                        <a:t>¿Gestionas </a:t>
                      </a:r>
                      <a:r>
                        <a:rPr lang="es-ES" sz="700" b="1" dirty="0" err="1">
                          <a:effectLst/>
                          <a:latin typeface="+mj-lt"/>
                        </a:rPr>
                        <a:t>algun</a:t>
                      </a:r>
                      <a:r>
                        <a:rPr lang="es-ES" sz="700" b="1" dirty="0">
                          <a:effectLst/>
                          <a:latin typeface="+mj-lt"/>
                        </a:rPr>
                        <a:t> residuo o el residuos es parte de tú actividad?</a:t>
                      </a: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r>
                        <a:rPr lang="es-ES" sz="700" dirty="0">
                          <a:effectLst/>
                          <a:latin typeface="+mj-lt"/>
                        </a:rPr>
                        <a:t>si/no</a:t>
                      </a: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dirty="0">
                        <a:effectLst/>
                        <a:latin typeface="+mj-lt"/>
                      </a:endParaRPr>
                    </a:p>
                  </a:txBody>
                  <a:tcPr marL="14612" marR="14612" marT="0" marB="0" anchor="ctr">
                    <a:lnL w="12700" cap="flat" cmpd="sng" algn="ctr">
                      <a:solidFill>
                        <a:schemeClr val="tx1"/>
                      </a:solid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dirty="0">
                        <a:effectLst/>
                        <a:latin typeface="+mj-lt"/>
                      </a:endParaRPr>
                    </a:p>
                  </a:txBody>
                  <a:tcPr marL="14612" marR="14612" marT="0" marB="0" anchor="ctr">
                    <a:lnL w="9525"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r>
                        <a:rPr lang="es-ES" sz="700" dirty="0">
                          <a:effectLst/>
                          <a:latin typeface="+mj-lt"/>
                        </a:rPr>
                        <a:t>RECURSO UTILIZADO</a:t>
                      </a: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s-ES" sz="700" b="0" dirty="0">
                          <a:effectLst/>
                          <a:latin typeface="+mj-lt"/>
                        </a:rPr>
                        <a:t>2020</a:t>
                      </a: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s-ES" sz="700" b="0" dirty="0">
                          <a:effectLst/>
                          <a:latin typeface="+mj-lt"/>
                        </a:rPr>
                        <a:t>2019</a:t>
                      </a: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s-ES" sz="700" b="0">
                          <a:effectLst/>
                          <a:latin typeface="+mj-lt"/>
                        </a:rPr>
                        <a:t>2020</a:t>
                      </a: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s-ES" sz="700" b="0">
                          <a:effectLst/>
                          <a:latin typeface="+mj-lt"/>
                        </a:rPr>
                        <a:t>2019</a:t>
                      </a: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s-ES" sz="700" b="0">
                          <a:effectLst/>
                          <a:latin typeface="+mj-lt"/>
                        </a:rPr>
                        <a:t>2020</a:t>
                      </a: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s-ES" sz="700" b="0" dirty="0">
                          <a:effectLst/>
                          <a:latin typeface="+mj-lt"/>
                        </a:rPr>
                        <a:t>2019</a:t>
                      </a: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s-ES" sz="700" b="0" dirty="0">
                          <a:effectLst/>
                          <a:latin typeface="+mj-lt"/>
                        </a:rPr>
                        <a:t>2020</a:t>
                      </a: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s-ES" sz="700" b="0" dirty="0">
                          <a:effectLst/>
                          <a:latin typeface="+mj-lt"/>
                        </a:rPr>
                        <a:t>2019</a:t>
                      </a: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endParaRPr lang="es-ES" sz="700" b="0" dirty="0">
                        <a:effectLst/>
                        <a:latin typeface="+mj-lt"/>
                      </a:endParaRP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s-ES" sz="700" b="0">
                          <a:effectLst/>
                          <a:latin typeface="+mj-lt"/>
                        </a:rPr>
                        <a:t>2020</a:t>
                      </a: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s-ES" sz="700" b="0" dirty="0">
                          <a:effectLst/>
                          <a:latin typeface="+mj-lt"/>
                        </a:rPr>
                        <a:t>2019</a:t>
                      </a: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rtl="0" fontAlgn="ctr"/>
                      <a:endParaRPr lang="es-ES" sz="700" dirty="0">
                        <a:effectLst/>
                        <a:latin typeface="+mj-lt"/>
                      </a:endParaRP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41937079"/>
                  </a:ext>
                </a:extLst>
              </a:tr>
              <a:tr h="219176">
                <a:tc>
                  <a:txBody>
                    <a:bodyPr/>
                    <a:lstStyle/>
                    <a:p>
                      <a:pPr rtl="0" fontAlgn="ctr"/>
                      <a:endParaRPr lang="es-ES" sz="700" b="1" dirty="0">
                        <a:effectLst/>
                        <a:latin typeface="+mj-lt"/>
                      </a:endParaRPr>
                    </a:p>
                  </a:txBody>
                  <a:tcPr marL="14612" marR="14612" marT="0" marB="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dirty="0">
                        <a:effectLst/>
                        <a:latin typeface="+mj-lt"/>
                      </a:endParaRPr>
                    </a:p>
                  </a:txBody>
                  <a:tcPr marL="14612" marR="14612" marT="0" marB="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dirty="0">
                        <a:effectLst/>
                        <a:latin typeface="+mj-lt"/>
                      </a:endParaRPr>
                    </a:p>
                  </a:txBody>
                  <a:tcPr marL="14612" marR="14612" marT="0" marB="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dirty="0">
                        <a:effectLst/>
                        <a:latin typeface="+mj-lt"/>
                      </a:endParaRPr>
                    </a:p>
                  </a:txBody>
                  <a:tcPr marL="14612" marR="14612" marT="0" marB="0" anchor="ctr">
                    <a:lnL w="9525"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700" dirty="0">
                        <a:effectLst/>
                        <a:latin typeface="+mj-lt"/>
                      </a:endParaRP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700">
                        <a:effectLst/>
                        <a:latin typeface="+mj-lt"/>
                      </a:endParaRP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700">
                        <a:effectLst/>
                        <a:latin typeface="+mj-lt"/>
                      </a:endParaRP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700">
                        <a:effectLst/>
                        <a:latin typeface="+mj-lt"/>
                      </a:endParaRP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700">
                        <a:effectLst/>
                        <a:latin typeface="+mj-lt"/>
                      </a:endParaRP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700">
                        <a:effectLst/>
                        <a:latin typeface="+mj-lt"/>
                      </a:endParaRP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700">
                        <a:effectLst/>
                        <a:latin typeface="+mj-lt"/>
                      </a:endParaRP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700" dirty="0">
                        <a:effectLst/>
                        <a:latin typeface="+mj-lt"/>
                      </a:endParaRP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700" dirty="0">
                        <a:effectLst/>
                        <a:latin typeface="+mj-lt"/>
                      </a:endParaRP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700" dirty="0">
                        <a:effectLst/>
                        <a:latin typeface="+mj-lt"/>
                      </a:endParaRP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700">
                        <a:effectLst/>
                        <a:latin typeface="+mj-lt"/>
                      </a:endParaRP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700" dirty="0">
                        <a:effectLst/>
                        <a:latin typeface="+mj-lt"/>
                      </a:endParaRP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80014231"/>
                  </a:ext>
                </a:extLst>
              </a:tr>
              <a:tr h="214306">
                <a:tc>
                  <a:txBody>
                    <a:bodyPr/>
                    <a:lstStyle/>
                    <a:p>
                      <a:pPr rtl="0" fontAlgn="ctr"/>
                      <a:endParaRPr lang="es-ES" sz="700">
                        <a:effectLst/>
                        <a:latin typeface="+mj-lt"/>
                      </a:endParaRPr>
                    </a:p>
                  </a:txBody>
                  <a:tcPr marL="14612" marR="14612" marT="0" marB="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4612" marR="14612" marT="0" marB="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dirty="0">
                        <a:effectLst/>
                        <a:latin typeface="+mj-lt"/>
                      </a:endParaRPr>
                    </a:p>
                  </a:txBody>
                  <a:tcPr marL="14612" marR="14612" marT="0" marB="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dirty="0">
                        <a:effectLst/>
                        <a:latin typeface="+mj-lt"/>
                      </a:endParaRPr>
                    </a:p>
                  </a:txBody>
                  <a:tcPr marL="14612" marR="14612" marT="0" marB="0" anchor="ctr">
                    <a:lnL w="9525"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tcPr>
                </a:tc>
                <a:tc>
                  <a:txBody>
                    <a:bodyPr/>
                    <a:lstStyle/>
                    <a:p>
                      <a:pPr rtl="0" fontAlgn="ctr"/>
                      <a:endParaRPr lang="es-ES" sz="700">
                        <a:effectLst/>
                        <a:latin typeface="+mj-lt"/>
                      </a:endParaRP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700" dirty="0">
                        <a:effectLst/>
                        <a:latin typeface="+mj-lt"/>
                      </a:endParaRP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700">
                        <a:effectLst/>
                        <a:latin typeface="+mj-lt"/>
                      </a:endParaRP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700">
                        <a:effectLst/>
                        <a:latin typeface="+mj-lt"/>
                      </a:endParaRP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700">
                        <a:effectLst/>
                        <a:latin typeface="+mj-lt"/>
                      </a:endParaRP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700">
                        <a:effectLst/>
                        <a:latin typeface="+mj-lt"/>
                      </a:endParaRP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700">
                        <a:effectLst/>
                        <a:latin typeface="+mj-lt"/>
                      </a:endParaRP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700">
                        <a:effectLst/>
                        <a:latin typeface="+mj-lt"/>
                      </a:endParaRP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700">
                        <a:effectLst/>
                        <a:latin typeface="+mj-lt"/>
                      </a:endParaRP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700" dirty="0">
                        <a:effectLst/>
                        <a:latin typeface="+mj-lt"/>
                      </a:endParaRP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700">
                        <a:effectLst/>
                        <a:latin typeface="+mj-lt"/>
                      </a:endParaRP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700">
                        <a:effectLst/>
                        <a:latin typeface="+mj-lt"/>
                      </a:endParaRP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700" dirty="0">
                        <a:effectLst/>
                        <a:latin typeface="+mj-lt"/>
                      </a:endParaRP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43530729"/>
                  </a:ext>
                </a:extLst>
              </a:tr>
              <a:tr h="214306">
                <a:tc>
                  <a:txBody>
                    <a:bodyPr/>
                    <a:lstStyle/>
                    <a:p>
                      <a:pPr rtl="0" fontAlgn="ctr"/>
                      <a:r>
                        <a:rPr lang="es-ES" sz="700" b="1" dirty="0">
                          <a:effectLst/>
                          <a:latin typeface="+mj-lt"/>
                        </a:rPr>
                        <a:t>Cuestiones adicionales:</a:t>
                      </a: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700" dirty="0">
                        <a:effectLst/>
                        <a:latin typeface="+mj-lt"/>
                      </a:endParaRPr>
                    </a:p>
                  </a:txBody>
                  <a:tcPr marL="14612" marR="14612" marT="0" marB="0" anchor="ctr">
                    <a:lnL w="12700" cap="flat" cmpd="sng" algn="ctr">
                      <a:solidFill>
                        <a:schemeClr val="tx1"/>
                      </a:solid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700" dirty="0">
                        <a:effectLst/>
                        <a:latin typeface="+mj-lt"/>
                      </a:endParaRPr>
                    </a:p>
                  </a:txBody>
                  <a:tcPr marL="14612" marR="14612" marT="0" marB="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dirty="0">
                        <a:effectLst/>
                        <a:latin typeface="+mj-lt"/>
                      </a:endParaRPr>
                    </a:p>
                  </a:txBody>
                  <a:tcPr marL="14612" marR="14612" marT="0" marB="0" anchor="ctr">
                    <a:lnL w="9525"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700" dirty="0">
                        <a:effectLst/>
                        <a:latin typeface="+mj-lt"/>
                      </a:endParaRP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700">
                        <a:effectLst/>
                        <a:latin typeface="+mj-lt"/>
                      </a:endParaRP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700">
                        <a:effectLst/>
                        <a:latin typeface="+mj-lt"/>
                      </a:endParaRP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700">
                        <a:effectLst/>
                        <a:latin typeface="+mj-lt"/>
                      </a:endParaRP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700">
                        <a:effectLst/>
                        <a:latin typeface="+mj-lt"/>
                      </a:endParaRP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700">
                        <a:effectLst/>
                        <a:latin typeface="+mj-lt"/>
                      </a:endParaRP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700">
                        <a:effectLst/>
                        <a:latin typeface="+mj-lt"/>
                      </a:endParaRP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700">
                        <a:effectLst/>
                        <a:latin typeface="+mj-lt"/>
                      </a:endParaRP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700">
                        <a:effectLst/>
                        <a:latin typeface="+mj-lt"/>
                      </a:endParaRP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700">
                        <a:effectLst/>
                        <a:latin typeface="+mj-lt"/>
                      </a:endParaRP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700">
                        <a:effectLst/>
                        <a:latin typeface="+mj-lt"/>
                      </a:endParaRP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700" dirty="0">
                        <a:effectLst/>
                        <a:latin typeface="+mj-lt"/>
                      </a:endParaRP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74480659"/>
                  </a:ext>
                </a:extLst>
              </a:tr>
              <a:tr h="123417">
                <a:tc>
                  <a:txBody>
                    <a:bodyPr/>
                    <a:lstStyle/>
                    <a:p>
                      <a:pPr rtl="0" fontAlgn="ctr"/>
                      <a:r>
                        <a:rPr lang="es-ES" sz="700" dirty="0">
                          <a:effectLst/>
                          <a:latin typeface="+mj-lt"/>
                        </a:rPr>
                        <a:t>¿Nivel de dependencia de la materia prima a </a:t>
                      </a:r>
                      <a:r>
                        <a:rPr lang="es-ES" sz="700" dirty="0" err="1">
                          <a:effectLst/>
                          <a:latin typeface="+mj-lt"/>
                        </a:rPr>
                        <a:t>recilar</a:t>
                      </a:r>
                      <a:r>
                        <a:rPr lang="es-ES" sz="700" dirty="0">
                          <a:effectLst/>
                          <a:latin typeface="+mj-lt"/>
                        </a:rPr>
                        <a:t>/reutilizar?</a:t>
                      </a: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rtl="0" fontAlgn="ctr"/>
                      <a:endParaRPr lang="es-ES" sz="700" dirty="0">
                        <a:effectLst/>
                        <a:latin typeface="+mj-lt"/>
                      </a:endParaRP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rtl="0" fontAlgn="ctr"/>
                      <a:endParaRPr lang="es-ES" sz="700" dirty="0">
                        <a:effectLst/>
                      </a:endParaRPr>
                    </a:p>
                  </a:txBody>
                  <a:tcPr marL="14612" marR="14612"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a:txBody>
                    <a:bodyPr/>
                    <a:lstStyle/>
                    <a:p>
                      <a:pPr rtl="0" fontAlgn="ctr"/>
                      <a:endParaRPr lang="es-ES" sz="700" dirty="0">
                        <a:effectLst/>
                        <a:latin typeface="+mj-lt"/>
                      </a:endParaRP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rtl="0" fontAlgn="ctr"/>
                      <a:endParaRPr lang="es-ES" sz="700" dirty="0">
                        <a:effectLst/>
                        <a:latin typeface="+mj-lt"/>
                      </a:endParaRP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700" dirty="0">
                        <a:effectLst/>
                        <a:latin typeface="+mj-lt"/>
                      </a:endParaRP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700">
                        <a:effectLst/>
                        <a:latin typeface="+mj-lt"/>
                      </a:endParaRP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700">
                        <a:effectLst/>
                        <a:latin typeface="+mj-lt"/>
                      </a:endParaRP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700">
                        <a:effectLst/>
                        <a:latin typeface="+mj-lt"/>
                      </a:endParaRP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700">
                        <a:effectLst/>
                        <a:latin typeface="+mj-lt"/>
                      </a:endParaRP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700">
                        <a:effectLst/>
                        <a:latin typeface="+mj-lt"/>
                      </a:endParaRP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700">
                        <a:effectLst/>
                        <a:latin typeface="+mj-lt"/>
                      </a:endParaRP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700">
                        <a:effectLst/>
                        <a:latin typeface="+mj-lt"/>
                      </a:endParaRP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700">
                        <a:effectLst/>
                        <a:latin typeface="+mj-lt"/>
                      </a:endParaRP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700">
                        <a:effectLst/>
                        <a:latin typeface="+mj-lt"/>
                      </a:endParaRP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700" dirty="0">
                        <a:effectLst/>
                        <a:latin typeface="+mj-lt"/>
                      </a:endParaRPr>
                    </a:p>
                  </a:txBody>
                  <a:tcPr marL="14612" marR="146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ES" sz="700" dirty="0">
                        <a:latin typeface="+mj-lt"/>
                      </a:endParaRPr>
                    </a:p>
                  </a:txBody>
                  <a:tcPr marL="46758" marR="46758" marT="23379" marB="2337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81059511"/>
                  </a:ext>
                </a:extLst>
              </a:tr>
            </a:tbl>
          </a:graphicData>
        </a:graphic>
      </p:graphicFrame>
      <p:graphicFrame>
        <p:nvGraphicFramePr>
          <p:cNvPr id="7" name="Tabla 6">
            <a:extLst>
              <a:ext uri="{FF2B5EF4-FFF2-40B4-BE49-F238E27FC236}">
                <a16:creationId xmlns:a16="http://schemas.microsoft.com/office/drawing/2014/main" id="{37A83CB9-E796-FB45-BCFB-AE8CCB06744D}"/>
              </a:ext>
            </a:extLst>
          </p:cNvPr>
          <p:cNvGraphicFramePr>
            <a:graphicFrameLocks noGrp="1"/>
          </p:cNvGraphicFramePr>
          <p:nvPr>
            <p:extLst>
              <p:ext uri="{D42A27DB-BD31-4B8C-83A1-F6EECF244321}">
                <p14:modId xmlns:p14="http://schemas.microsoft.com/office/powerpoint/2010/main" val="560290768"/>
              </p:ext>
            </p:extLst>
          </p:nvPr>
        </p:nvGraphicFramePr>
        <p:xfrm>
          <a:off x="929790" y="3588012"/>
          <a:ext cx="5080718" cy="2123032"/>
        </p:xfrm>
        <a:graphic>
          <a:graphicData uri="http://schemas.openxmlformats.org/drawingml/2006/table">
            <a:tbl>
              <a:tblPr/>
              <a:tblGrid>
                <a:gridCol w="1889244">
                  <a:extLst>
                    <a:ext uri="{9D8B030D-6E8A-4147-A177-3AD203B41FA5}">
                      <a16:colId xmlns:a16="http://schemas.microsoft.com/office/drawing/2014/main" val="2479839738"/>
                    </a:ext>
                  </a:extLst>
                </a:gridCol>
                <a:gridCol w="317124">
                  <a:extLst>
                    <a:ext uri="{9D8B030D-6E8A-4147-A177-3AD203B41FA5}">
                      <a16:colId xmlns:a16="http://schemas.microsoft.com/office/drawing/2014/main" val="1587364124"/>
                    </a:ext>
                  </a:extLst>
                </a:gridCol>
                <a:gridCol w="1376449">
                  <a:extLst>
                    <a:ext uri="{9D8B030D-6E8A-4147-A177-3AD203B41FA5}">
                      <a16:colId xmlns:a16="http://schemas.microsoft.com/office/drawing/2014/main" val="1325694143"/>
                    </a:ext>
                  </a:extLst>
                </a:gridCol>
                <a:gridCol w="148441">
                  <a:extLst>
                    <a:ext uri="{9D8B030D-6E8A-4147-A177-3AD203B41FA5}">
                      <a16:colId xmlns:a16="http://schemas.microsoft.com/office/drawing/2014/main" val="853049988"/>
                    </a:ext>
                  </a:extLst>
                </a:gridCol>
                <a:gridCol w="1349460">
                  <a:extLst>
                    <a:ext uri="{9D8B030D-6E8A-4147-A177-3AD203B41FA5}">
                      <a16:colId xmlns:a16="http://schemas.microsoft.com/office/drawing/2014/main" val="4000033938"/>
                    </a:ext>
                  </a:extLst>
                </a:gridCol>
              </a:tblGrid>
              <a:tr h="294232">
                <a:tc gridSpan="2">
                  <a:txBody>
                    <a:bodyPr/>
                    <a:lstStyle/>
                    <a:p>
                      <a:pPr rtl="0" fontAlgn="ctr"/>
                      <a:r>
                        <a:rPr lang="es-ES" sz="1000" b="1" dirty="0">
                          <a:effectLst/>
                          <a:latin typeface="+mj-lt"/>
                        </a:rPr>
                        <a:t>ENERGÍA</a:t>
                      </a: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602E"/>
                    </a:solidFill>
                  </a:tcPr>
                </a:tc>
                <a:tc hMerge="1">
                  <a:txBody>
                    <a:bodyPr/>
                    <a:lstStyle/>
                    <a:p>
                      <a:endParaRPr lang="es-ES"/>
                    </a:p>
                  </a:txBody>
                  <a:tcPr/>
                </a:tc>
                <a:tc>
                  <a:txBody>
                    <a:bodyPr/>
                    <a:lstStyle/>
                    <a:p>
                      <a:pPr algn="ctr" rtl="0" fontAlgn="ctr"/>
                      <a:r>
                        <a:rPr lang="es-ES" sz="1000" b="0" dirty="0">
                          <a:effectLst/>
                          <a:latin typeface="+mj-lt"/>
                        </a:rPr>
                        <a:t>2020</a:t>
                      </a: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rtl="0" fontAlgn="ctr"/>
                      <a:endParaRPr lang="es-ES" sz="1000" dirty="0">
                        <a:effectLst/>
                        <a:latin typeface="+mj-lt"/>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s-ES" sz="1000" b="0" dirty="0">
                          <a:effectLst/>
                          <a:latin typeface="+mj-lt"/>
                        </a:rPr>
                        <a:t>2019</a:t>
                      </a: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8470595"/>
                  </a:ext>
                </a:extLst>
              </a:tr>
              <a:tr h="294232">
                <a:tc>
                  <a:txBody>
                    <a:bodyPr/>
                    <a:lstStyle/>
                    <a:p>
                      <a:pPr rtl="0" fontAlgn="ctr"/>
                      <a:r>
                        <a:rPr lang="es-ES" sz="1000" b="1" dirty="0">
                          <a:effectLst/>
                          <a:latin typeface="+mj-lt"/>
                        </a:rPr>
                        <a:t>La energía contratada es de generación renovable</a:t>
                      </a: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1000">
                        <a:effectLst/>
                        <a:latin typeface="+mj-lt"/>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1000" dirty="0">
                        <a:effectLst/>
                        <a:latin typeface="+mj-lt"/>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1000">
                        <a:effectLst/>
                        <a:latin typeface="+mj-lt"/>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1000" dirty="0">
                        <a:effectLst/>
                        <a:latin typeface="+mj-lt"/>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9496484"/>
                  </a:ext>
                </a:extLst>
              </a:tr>
              <a:tr h="294232">
                <a:tc>
                  <a:txBody>
                    <a:bodyPr/>
                    <a:lstStyle/>
                    <a:p>
                      <a:pPr rtl="0" fontAlgn="ctr"/>
                      <a:r>
                        <a:rPr lang="es-ES" sz="1000" b="1">
                          <a:effectLst/>
                          <a:latin typeface="+mj-lt"/>
                        </a:rPr>
                        <a:t>Cantidad de energía consumida</a:t>
                      </a: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r>
                        <a:rPr lang="es-ES" sz="1000" dirty="0" err="1">
                          <a:effectLst/>
                          <a:latin typeface="+mj-lt"/>
                        </a:rPr>
                        <a:t>kWh</a:t>
                      </a:r>
                      <a:endParaRPr lang="es-ES" sz="1000" dirty="0">
                        <a:effectLst/>
                        <a:latin typeface="+mj-lt"/>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1000" dirty="0">
                        <a:effectLst/>
                        <a:latin typeface="+mj-lt"/>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1000">
                        <a:effectLst/>
                        <a:latin typeface="+mj-lt"/>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1000" dirty="0">
                        <a:effectLst/>
                        <a:latin typeface="+mj-lt"/>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30094775"/>
                  </a:ext>
                </a:extLst>
              </a:tr>
              <a:tr h="294232">
                <a:tc>
                  <a:txBody>
                    <a:bodyPr/>
                    <a:lstStyle/>
                    <a:p>
                      <a:pPr rtl="0" fontAlgn="ctr"/>
                      <a:r>
                        <a:rPr lang="es-ES" sz="1000" b="1">
                          <a:effectLst/>
                          <a:latin typeface="+mj-lt"/>
                        </a:rPr>
                        <a:t>Energía consumida respecto a la unidad de gestión.</a:t>
                      </a: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r>
                        <a:rPr lang="es-ES" sz="1000">
                          <a:effectLst/>
                          <a:latin typeface="+mj-lt"/>
                        </a:rPr>
                        <a:t>%</a:t>
                      </a: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1000" dirty="0">
                        <a:effectLst/>
                        <a:latin typeface="+mj-lt"/>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1000">
                        <a:effectLst/>
                        <a:latin typeface="+mj-lt"/>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1000" dirty="0">
                        <a:effectLst/>
                        <a:latin typeface="+mj-lt"/>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87257272"/>
                  </a:ext>
                </a:extLst>
              </a:tr>
              <a:tr h="294232">
                <a:tc>
                  <a:txBody>
                    <a:bodyPr/>
                    <a:lstStyle/>
                    <a:p>
                      <a:pPr rtl="0" fontAlgn="ctr"/>
                      <a:r>
                        <a:rPr lang="es-ES" sz="1000" b="1">
                          <a:effectLst/>
                          <a:latin typeface="+mj-lt"/>
                        </a:rPr>
                        <a:t>Generación propia vía renovables</a:t>
                      </a: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r>
                        <a:rPr lang="es-ES" sz="1000">
                          <a:effectLst/>
                          <a:latin typeface="+mj-lt"/>
                        </a:rPr>
                        <a:t>kWh</a:t>
                      </a: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1000">
                        <a:effectLst/>
                        <a:latin typeface="+mj-lt"/>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1000">
                        <a:effectLst/>
                        <a:latin typeface="+mj-lt"/>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1000" dirty="0">
                        <a:effectLst/>
                        <a:latin typeface="+mj-lt"/>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36265961"/>
                  </a:ext>
                </a:extLst>
              </a:tr>
              <a:tr h="294232">
                <a:tc>
                  <a:txBody>
                    <a:bodyPr/>
                    <a:lstStyle/>
                    <a:p>
                      <a:pPr rtl="0" fontAlgn="ctr"/>
                      <a:r>
                        <a:rPr lang="es-ES" sz="1000" b="1">
                          <a:effectLst/>
                          <a:latin typeface="+mj-lt"/>
                        </a:rPr>
                        <a:t>Porcentaje de autoconsumo de la generación propia</a:t>
                      </a: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r>
                        <a:rPr lang="es-ES" sz="1000">
                          <a:effectLst/>
                          <a:latin typeface="+mj-lt"/>
                        </a:rPr>
                        <a:t>%</a:t>
                      </a: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1000">
                        <a:effectLst/>
                        <a:latin typeface="+mj-lt"/>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1000">
                        <a:effectLst/>
                        <a:latin typeface="+mj-lt"/>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1000" dirty="0">
                        <a:effectLst/>
                        <a:latin typeface="+mj-lt"/>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8859580"/>
                  </a:ext>
                </a:extLst>
              </a:tr>
              <a:tr h="294232">
                <a:tc>
                  <a:txBody>
                    <a:bodyPr/>
                    <a:lstStyle/>
                    <a:p>
                      <a:pPr rtl="0" fontAlgn="ctr"/>
                      <a:r>
                        <a:rPr lang="es-ES" sz="1000" b="1">
                          <a:effectLst/>
                          <a:latin typeface="+mj-lt"/>
                        </a:rPr>
                        <a:t>Medidas de Eficiencia Energética</a:t>
                      </a: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r>
                        <a:rPr lang="es-ES" sz="1000">
                          <a:effectLst/>
                          <a:latin typeface="+mj-lt"/>
                        </a:rPr>
                        <a:t>-</a:t>
                      </a: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1000">
                        <a:effectLst/>
                        <a:latin typeface="+mj-lt"/>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1000">
                        <a:effectLst/>
                        <a:latin typeface="+mj-lt"/>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ES" sz="1000"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02965125"/>
                  </a:ext>
                </a:extLst>
              </a:tr>
            </a:tbl>
          </a:graphicData>
        </a:graphic>
      </p:graphicFrame>
      <p:graphicFrame>
        <p:nvGraphicFramePr>
          <p:cNvPr id="8" name="Tabla 7">
            <a:extLst>
              <a:ext uri="{FF2B5EF4-FFF2-40B4-BE49-F238E27FC236}">
                <a16:creationId xmlns:a16="http://schemas.microsoft.com/office/drawing/2014/main" id="{43C5023F-D28A-9C46-9122-C1550530CD98}"/>
              </a:ext>
            </a:extLst>
          </p:cNvPr>
          <p:cNvGraphicFramePr>
            <a:graphicFrameLocks noGrp="1"/>
          </p:cNvGraphicFramePr>
          <p:nvPr>
            <p:extLst>
              <p:ext uri="{D42A27DB-BD31-4B8C-83A1-F6EECF244321}">
                <p14:modId xmlns:p14="http://schemas.microsoft.com/office/powerpoint/2010/main" val="744057304"/>
              </p:ext>
            </p:extLst>
          </p:nvPr>
        </p:nvGraphicFramePr>
        <p:xfrm>
          <a:off x="6109664" y="3588010"/>
          <a:ext cx="5383286" cy="2123035"/>
        </p:xfrm>
        <a:graphic>
          <a:graphicData uri="http://schemas.openxmlformats.org/drawingml/2006/table">
            <a:tbl>
              <a:tblPr/>
              <a:tblGrid>
                <a:gridCol w="2001753">
                  <a:extLst>
                    <a:ext uri="{9D8B030D-6E8A-4147-A177-3AD203B41FA5}">
                      <a16:colId xmlns:a16="http://schemas.microsoft.com/office/drawing/2014/main" val="1460873388"/>
                    </a:ext>
                  </a:extLst>
                </a:gridCol>
                <a:gridCol w="336008">
                  <a:extLst>
                    <a:ext uri="{9D8B030D-6E8A-4147-A177-3AD203B41FA5}">
                      <a16:colId xmlns:a16="http://schemas.microsoft.com/office/drawing/2014/main" val="652907441"/>
                    </a:ext>
                  </a:extLst>
                </a:gridCol>
                <a:gridCol w="1458420">
                  <a:extLst>
                    <a:ext uri="{9D8B030D-6E8A-4147-A177-3AD203B41FA5}">
                      <a16:colId xmlns:a16="http://schemas.microsoft.com/office/drawing/2014/main" val="3040816121"/>
                    </a:ext>
                  </a:extLst>
                </a:gridCol>
                <a:gridCol w="157281">
                  <a:extLst>
                    <a:ext uri="{9D8B030D-6E8A-4147-A177-3AD203B41FA5}">
                      <a16:colId xmlns:a16="http://schemas.microsoft.com/office/drawing/2014/main" val="1076967790"/>
                    </a:ext>
                  </a:extLst>
                </a:gridCol>
                <a:gridCol w="1429824">
                  <a:extLst>
                    <a:ext uri="{9D8B030D-6E8A-4147-A177-3AD203B41FA5}">
                      <a16:colId xmlns:a16="http://schemas.microsoft.com/office/drawing/2014/main" val="1215910006"/>
                    </a:ext>
                  </a:extLst>
                </a:gridCol>
              </a:tblGrid>
              <a:tr h="424607">
                <a:tc gridSpan="2">
                  <a:txBody>
                    <a:bodyPr/>
                    <a:lstStyle/>
                    <a:p>
                      <a:pPr rtl="0" fontAlgn="ctr"/>
                      <a:r>
                        <a:rPr lang="es-ES" sz="1000" b="1" dirty="0">
                          <a:effectLst/>
                          <a:latin typeface="Work Sans" pitchFamily="2" charset="77"/>
                        </a:rPr>
                        <a:t>AGUA</a:t>
                      </a: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C8C49"/>
                    </a:solidFill>
                  </a:tcPr>
                </a:tc>
                <a:tc hMerge="1">
                  <a:txBody>
                    <a:bodyPr/>
                    <a:lstStyle/>
                    <a:p>
                      <a:endParaRPr lang="es-ES"/>
                    </a:p>
                  </a:txBody>
                  <a:tcPr/>
                </a:tc>
                <a:tc>
                  <a:txBody>
                    <a:bodyPr/>
                    <a:lstStyle/>
                    <a:p>
                      <a:pPr algn="ctr" rtl="0" fontAlgn="ctr"/>
                      <a:r>
                        <a:rPr lang="es-ES" sz="1000" b="0" dirty="0">
                          <a:effectLst/>
                          <a:latin typeface="Work Sans" pitchFamily="2" charset="77"/>
                        </a:rPr>
                        <a:t>2020</a:t>
                      </a: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rtl="0" fontAlgn="ctr"/>
                      <a:endParaRPr lang="es-ES" sz="1000" dirty="0">
                        <a:effectLst/>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s-ES" sz="1000" b="0" dirty="0">
                          <a:effectLst/>
                          <a:latin typeface="Work Sans" pitchFamily="2" charset="77"/>
                        </a:rPr>
                        <a:t>2019</a:t>
                      </a: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14790997"/>
                  </a:ext>
                </a:extLst>
              </a:tr>
              <a:tr h="424607">
                <a:tc>
                  <a:txBody>
                    <a:bodyPr/>
                    <a:lstStyle/>
                    <a:p>
                      <a:pPr rtl="0" fontAlgn="ctr"/>
                      <a:r>
                        <a:rPr lang="es-ES" sz="1000" b="1" dirty="0">
                          <a:effectLst/>
                          <a:latin typeface="Work Sans" pitchFamily="2" charset="77"/>
                        </a:rPr>
                        <a:t>Origen / Contratación agua</a:t>
                      </a: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1000">
                        <a:effectLst/>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1000" dirty="0">
                        <a:effectLst/>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1000" dirty="0">
                        <a:effectLst/>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1000">
                        <a:effectLst/>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81446853"/>
                  </a:ext>
                </a:extLst>
              </a:tr>
              <a:tr h="424607">
                <a:tc>
                  <a:txBody>
                    <a:bodyPr/>
                    <a:lstStyle/>
                    <a:p>
                      <a:pPr rtl="0" fontAlgn="ctr"/>
                      <a:r>
                        <a:rPr lang="es-ES" sz="1000" b="1">
                          <a:effectLst/>
                          <a:latin typeface="Work Sans" pitchFamily="2" charset="77"/>
                        </a:rPr>
                        <a:t>Cantidad de agua consumida</a:t>
                      </a: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r>
                        <a:rPr lang="es-ES" sz="1000">
                          <a:effectLst/>
                        </a:rPr>
                        <a:t>L</a:t>
                      </a: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1000">
                        <a:effectLst/>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1000" dirty="0">
                        <a:effectLst/>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1000" dirty="0">
                        <a:effectLst/>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62411129"/>
                  </a:ext>
                </a:extLst>
              </a:tr>
              <a:tr h="424607">
                <a:tc>
                  <a:txBody>
                    <a:bodyPr/>
                    <a:lstStyle/>
                    <a:p>
                      <a:pPr rtl="0" fontAlgn="ctr"/>
                      <a:r>
                        <a:rPr lang="es-ES" sz="1000" b="1">
                          <a:effectLst/>
                          <a:latin typeface="Work Sans" pitchFamily="2" charset="77"/>
                        </a:rPr>
                        <a:t>Porcentaje recirculación del agua</a:t>
                      </a: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r>
                        <a:rPr lang="es-ES" sz="1000">
                          <a:effectLst/>
                        </a:rPr>
                        <a:t>%</a:t>
                      </a: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1000">
                        <a:effectLst/>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1000">
                        <a:effectLst/>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1000" dirty="0">
                        <a:effectLst/>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9473274"/>
                  </a:ext>
                </a:extLst>
              </a:tr>
              <a:tr h="424607">
                <a:tc>
                  <a:txBody>
                    <a:bodyPr/>
                    <a:lstStyle/>
                    <a:p>
                      <a:pPr rtl="0" fontAlgn="ctr"/>
                      <a:r>
                        <a:rPr lang="es-ES" sz="1000" b="1">
                          <a:effectLst/>
                          <a:latin typeface="Work Sans" pitchFamily="2" charset="77"/>
                        </a:rPr>
                        <a:t>Medidas de Eficiencia</a:t>
                      </a: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r>
                        <a:rPr lang="es-ES" sz="1000">
                          <a:effectLst/>
                        </a:rPr>
                        <a:t>-</a:t>
                      </a: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1000">
                        <a:effectLst/>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rtl="0" fontAlgn="ctr"/>
                      <a:endParaRPr lang="es-ES" sz="1000">
                        <a:effectLst/>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s-E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0509462"/>
                  </a:ext>
                </a:extLst>
              </a:tr>
            </a:tbl>
          </a:graphicData>
        </a:graphic>
      </p:graphicFrame>
    </p:spTree>
    <p:extLst>
      <p:ext uri="{BB962C8B-B14F-4D97-AF65-F5344CB8AC3E}">
        <p14:creationId xmlns:p14="http://schemas.microsoft.com/office/powerpoint/2010/main" val="37435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gb21d4c34d8_0_29"/>
          <p:cNvSpPr txBox="1"/>
          <p:nvPr/>
        </p:nvSpPr>
        <p:spPr>
          <a:xfrm>
            <a:off x="940850" y="358075"/>
            <a:ext cx="10310400" cy="789000"/>
          </a:xfrm>
          <a:prstGeom prst="rect">
            <a:avLst/>
          </a:prstGeom>
          <a:no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90000"/>
              </a:lnSpc>
              <a:spcBef>
                <a:spcPts val="0"/>
              </a:spcBef>
              <a:spcAft>
                <a:spcPts val="0"/>
              </a:spcAft>
              <a:buClr>
                <a:srgbClr val="000000"/>
              </a:buClr>
              <a:buSzPts val="2400"/>
              <a:buFont typeface="Avenir"/>
              <a:buNone/>
              <a:tabLst/>
              <a:defRPr/>
            </a:pPr>
            <a:r>
              <a:rPr kumimoji="0" lang="es-ES" sz="1200" b="1" i="0" u="none" strike="noStrike" kern="0" cap="none" spc="0" normalizeH="0" baseline="0" noProof="0" dirty="0">
                <a:ln>
                  <a:noFill/>
                </a:ln>
                <a:solidFill>
                  <a:srgbClr val="DF6336"/>
                </a:solidFill>
                <a:effectLst/>
                <a:uLnTx/>
                <a:uFillTx/>
                <a:latin typeface="+mj-lt"/>
                <a:ea typeface="Avenir"/>
                <a:cs typeface="Avenir"/>
                <a:sym typeface="Avenir"/>
              </a:rPr>
              <a:t>METODOLOGÍA</a:t>
            </a:r>
            <a:endParaRPr kumimoji="0" sz="1200" b="1" i="0" u="none" strike="noStrike" kern="0" cap="none" spc="0" normalizeH="0" baseline="0" noProof="0" dirty="0">
              <a:ln>
                <a:noFill/>
              </a:ln>
              <a:solidFill>
                <a:srgbClr val="DF6336"/>
              </a:solidFill>
              <a:effectLst/>
              <a:uLnTx/>
              <a:uFillTx/>
              <a:latin typeface="+mj-lt"/>
              <a:ea typeface="Avenir"/>
              <a:cs typeface="Avenir"/>
              <a:sym typeface="Avenir"/>
            </a:endParaRPr>
          </a:p>
          <a:p>
            <a:pPr marL="0" marR="0" lvl="0" indent="0" algn="l" defTabSz="914400" rtl="0" eaLnBrk="1" fontAlgn="auto" latinLnBrk="0" hangingPunct="1">
              <a:lnSpc>
                <a:spcPct val="90000"/>
              </a:lnSpc>
              <a:spcBef>
                <a:spcPts val="0"/>
              </a:spcBef>
              <a:spcAft>
                <a:spcPts val="0"/>
              </a:spcAft>
              <a:buClr>
                <a:srgbClr val="000000"/>
              </a:buClr>
              <a:buSzPts val="2400"/>
              <a:buFont typeface="Avenir"/>
              <a:buNone/>
              <a:tabLst/>
              <a:defRPr/>
            </a:pPr>
            <a:r>
              <a:rPr lang="es-ES" sz="2400" b="1" kern="0" dirty="0">
                <a:solidFill>
                  <a:srgbClr val="000000"/>
                </a:solidFill>
                <a:latin typeface="+mj-lt"/>
                <a:cs typeface="Arial"/>
                <a:sym typeface="Avenir"/>
              </a:rPr>
              <a:t>Cuestionarios: económico</a:t>
            </a:r>
            <a:endParaRPr kumimoji="0" sz="1400" b="1" i="0" u="none" strike="noStrike" kern="0" cap="none" spc="0" normalizeH="0" baseline="0" noProof="0" dirty="0">
              <a:ln>
                <a:noFill/>
              </a:ln>
              <a:solidFill>
                <a:srgbClr val="000000"/>
              </a:solidFill>
              <a:effectLst/>
              <a:uLnTx/>
              <a:uFillTx/>
              <a:latin typeface="+mj-lt"/>
              <a:ea typeface="+mn-ea"/>
              <a:cs typeface="Arial"/>
              <a:sym typeface="Arial"/>
            </a:endParaRPr>
          </a:p>
        </p:txBody>
      </p:sp>
      <p:pic>
        <p:nvPicPr>
          <p:cNvPr id="4" name="Imagen 3">
            <a:extLst>
              <a:ext uri="{FF2B5EF4-FFF2-40B4-BE49-F238E27FC236}">
                <a16:creationId xmlns:a16="http://schemas.microsoft.com/office/drawing/2014/main" id="{FA67690F-18DF-4604-8630-FE2BED7D4998}"/>
              </a:ext>
            </a:extLst>
          </p:cNvPr>
          <p:cNvPicPr>
            <a:picLocks noChangeAspect="1"/>
          </p:cNvPicPr>
          <p:nvPr/>
        </p:nvPicPr>
        <p:blipFill>
          <a:blip r:embed="rId3"/>
          <a:stretch>
            <a:fillRect/>
          </a:stretch>
        </p:blipFill>
        <p:spPr>
          <a:xfrm>
            <a:off x="936358" y="5870056"/>
            <a:ext cx="2114660" cy="869360"/>
          </a:xfrm>
          <a:prstGeom prst="rect">
            <a:avLst/>
          </a:prstGeom>
        </p:spPr>
      </p:pic>
      <p:pic>
        <p:nvPicPr>
          <p:cNvPr id="5" name="Imagen 4">
            <a:extLst>
              <a:ext uri="{FF2B5EF4-FFF2-40B4-BE49-F238E27FC236}">
                <a16:creationId xmlns:a16="http://schemas.microsoft.com/office/drawing/2014/main" id="{9D6A2D79-5210-448B-8011-4365CC848819}"/>
              </a:ext>
            </a:extLst>
          </p:cNvPr>
          <p:cNvPicPr>
            <a:picLocks noChangeAspect="1"/>
          </p:cNvPicPr>
          <p:nvPr/>
        </p:nvPicPr>
        <p:blipFill>
          <a:blip r:embed="rId4"/>
          <a:stretch>
            <a:fillRect/>
          </a:stretch>
        </p:blipFill>
        <p:spPr>
          <a:xfrm>
            <a:off x="4731637" y="5870056"/>
            <a:ext cx="2728725" cy="888745"/>
          </a:xfrm>
          <a:prstGeom prst="rect">
            <a:avLst/>
          </a:prstGeom>
        </p:spPr>
      </p:pic>
      <p:graphicFrame>
        <p:nvGraphicFramePr>
          <p:cNvPr id="3" name="Tabla 2">
            <a:extLst>
              <a:ext uri="{FF2B5EF4-FFF2-40B4-BE49-F238E27FC236}">
                <a16:creationId xmlns:a16="http://schemas.microsoft.com/office/drawing/2014/main" id="{E630BD50-C5B2-C64E-AE41-7CB36FB7AC90}"/>
              </a:ext>
            </a:extLst>
          </p:cNvPr>
          <p:cNvGraphicFramePr>
            <a:graphicFrameLocks noGrp="1"/>
          </p:cNvGraphicFramePr>
          <p:nvPr>
            <p:extLst>
              <p:ext uri="{D42A27DB-BD31-4B8C-83A1-F6EECF244321}">
                <p14:modId xmlns:p14="http://schemas.microsoft.com/office/powerpoint/2010/main" val="2381381788"/>
              </p:ext>
            </p:extLst>
          </p:nvPr>
        </p:nvGraphicFramePr>
        <p:xfrm>
          <a:off x="2866290" y="1220366"/>
          <a:ext cx="6459418" cy="4416372"/>
        </p:xfrm>
        <a:graphic>
          <a:graphicData uri="http://schemas.openxmlformats.org/drawingml/2006/table">
            <a:tbl>
              <a:tblPr/>
              <a:tblGrid>
                <a:gridCol w="3242542">
                  <a:extLst>
                    <a:ext uri="{9D8B030D-6E8A-4147-A177-3AD203B41FA5}">
                      <a16:colId xmlns:a16="http://schemas.microsoft.com/office/drawing/2014/main" val="1132927036"/>
                    </a:ext>
                  </a:extLst>
                </a:gridCol>
                <a:gridCol w="983885">
                  <a:extLst>
                    <a:ext uri="{9D8B030D-6E8A-4147-A177-3AD203B41FA5}">
                      <a16:colId xmlns:a16="http://schemas.microsoft.com/office/drawing/2014/main" val="654192103"/>
                    </a:ext>
                  </a:extLst>
                </a:gridCol>
                <a:gridCol w="1077996">
                  <a:extLst>
                    <a:ext uri="{9D8B030D-6E8A-4147-A177-3AD203B41FA5}">
                      <a16:colId xmlns:a16="http://schemas.microsoft.com/office/drawing/2014/main" val="2277564743"/>
                    </a:ext>
                  </a:extLst>
                </a:gridCol>
                <a:gridCol w="1154995">
                  <a:extLst>
                    <a:ext uri="{9D8B030D-6E8A-4147-A177-3AD203B41FA5}">
                      <a16:colId xmlns:a16="http://schemas.microsoft.com/office/drawing/2014/main" val="139503853"/>
                    </a:ext>
                  </a:extLst>
                </a:gridCol>
              </a:tblGrid>
              <a:tr h="219021">
                <a:tc gridSpan="4">
                  <a:txBody>
                    <a:bodyPr/>
                    <a:lstStyle/>
                    <a:p>
                      <a:pPr algn="ctr" rtl="0" fontAlgn="ctr"/>
                      <a:r>
                        <a:rPr lang="es-ES" sz="1400" b="1" u="sng" dirty="0">
                          <a:solidFill>
                            <a:srgbClr val="FFFFFF"/>
                          </a:solidFill>
                          <a:effectLst/>
                          <a:latin typeface="+mj-lt"/>
                          <a:hlinkClick r:id="rId5"/>
                        </a:rPr>
                        <a:t>VALOR ECONÓMICO DIRECTO GENERADO (Ingresos) Y DISTRIBUIDO </a:t>
                      </a:r>
                      <a:endParaRPr lang="es-ES" sz="1400" b="1" u="sng" dirty="0">
                        <a:solidFill>
                          <a:srgbClr val="FFFFFF"/>
                        </a:solidFill>
                        <a:effectLst/>
                        <a:latin typeface="+mj-lt"/>
                      </a:endParaRP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0000"/>
                    </a:solidFill>
                  </a:tcPr>
                </a:tc>
                <a:tc hMerge="1">
                  <a:txBody>
                    <a:bodyPr/>
                    <a:lstStyle/>
                    <a:p>
                      <a:endParaRPr lang="es-ES"/>
                    </a:p>
                  </a:txBody>
                  <a:tcPr/>
                </a:tc>
                <a:tc hMerge="1">
                  <a:txBody>
                    <a:bodyPr/>
                    <a:lstStyle/>
                    <a:p>
                      <a:endParaRPr lang="es-ES"/>
                    </a:p>
                  </a:txBody>
                  <a:tcPr/>
                </a:tc>
                <a:tc hMerge="1">
                  <a:txBody>
                    <a:bodyPr/>
                    <a:lstStyle/>
                    <a:p>
                      <a:endParaRPr lang="es-ES"/>
                    </a:p>
                  </a:txBody>
                  <a:tcPr/>
                </a:tc>
                <a:extLst>
                  <a:ext uri="{0D108BD9-81ED-4DB2-BD59-A6C34878D82A}">
                    <a16:rowId xmlns:a16="http://schemas.microsoft.com/office/drawing/2014/main" val="3844516947"/>
                  </a:ext>
                </a:extLst>
              </a:tr>
              <a:tr h="191644">
                <a:tc>
                  <a:txBody>
                    <a:bodyPr/>
                    <a:lstStyle/>
                    <a:p>
                      <a:pPr rtl="0" fontAlgn="ctr"/>
                      <a:r>
                        <a:rPr lang="es-ES" sz="1100" b="0" i="1" dirty="0">
                          <a:effectLst/>
                          <a:latin typeface="+mj-lt"/>
                        </a:rPr>
                        <a:t>Importe en miles de euros (€)</a:t>
                      </a: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rtl="0" fontAlgn="ctr"/>
                      <a:r>
                        <a:rPr lang="es-ES" sz="1300" b="1" dirty="0">
                          <a:effectLst/>
                          <a:latin typeface="+mj-lt"/>
                        </a:rPr>
                        <a:t>2020</a:t>
                      </a: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s-ES" sz="1300" b="1" dirty="0">
                          <a:effectLst/>
                          <a:latin typeface="+mj-lt"/>
                        </a:rPr>
                        <a:t>2019</a:t>
                      </a: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s-ES" sz="1300" b="1" dirty="0">
                          <a:effectLst/>
                          <a:latin typeface="+mj-lt"/>
                        </a:rPr>
                        <a:t>2018</a:t>
                      </a: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97318285"/>
                  </a:ext>
                </a:extLst>
              </a:tr>
              <a:tr h="171110">
                <a:tc>
                  <a:txBody>
                    <a:bodyPr/>
                    <a:lstStyle/>
                    <a:p>
                      <a:pPr rtl="0" fontAlgn="ctr"/>
                      <a:r>
                        <a:rPr lang="es-ES" sz="1100" b="1" dirty="0">
                          <a:effectLst/>
                          <a:latin typeface="+mj-lt"/>
                        </a:rPr>
                        <a:t>Valor Económico Directo Generado: INGRESOS</a:t>
                      </a: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rtl="0" fontAlgn="ctr"/>
                      <a:r>
                        <a:rPr lang="es-ES" sz="1100" b="1">
                          <a:effectLst/>
                          <a:latin typeface="+mj-lt"/>
                        </a:rPr>
                        <a:t>- € </a:t>
                      </a: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rtl="0" fontAlgn="ctr"/>
                      <a:r>
                        <a:rPr lang="es-ES" sz="1100" b="1">
                          <a:effectLst/>
                          <a:latin typeface="+mj-lt"/>
                        </a:rPr>
                        <a:t>- € </a:t>
                      </a: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rtl="0" fontAlgn="ctr"/>
                      <a:r>
                        <a:rPr lang="es-ES" sz="1100" b="1">
                          <a:effectLst/>
                          <a:latin typeface="+mj-lt"/>
                        </a:rPr>
                        <a:t>- € </a:t>
                      </a: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740410926"/>
                  </a:ext>
                </a:extLst>
              </a:tr>
              <a:tr h="342221">
                <a:tc>
                  <a:txBody>
                    <a:bodyPr/>
                    <a:lstStyle/>
                    <a:p>
                      <a:pPr rtl="0" fontAlgn="ctr"/>
                      <a:r>
                        <a:rPr lang="es-ES" sz="1100" b="0" i="1" dirty="0">
                          <a:effectLst/>
                          <a:latin typeface="+mj-lt"/>
                        </a:rPr>
                        <a:t>Ventas Netas</a:t>
                      </a: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rtl="0" fontAlgn="ctr"/>
                      <a:endParaRPr lang="es-ES" sz="1100" b="1">
                        <a:effectLst/>
                        <a:latin typeface="+mj-lt"/>
                      </a:endParaRP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rtl="0" fontAlgn="ctr"/>
                      <a:endParaRPr lang="es-ES" sz="1100" b="1">
                        <a:effectLst/>
                        <a:latin typeface="+mj-lt"/>
                      </a:endParaRP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rtl="0" fontAlgn="ctr"/>
                      <a:endParaRPr lang="es-ES" sz="1100" b="1">
                        <a:effectLst/>
                        <a:latin typeface="+mj-lt"/>
                      </a:endParaRP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828562148"/>
                  </a:ext>
                </a:extLst>
              </a:tr>
              <a:tr h="436332">
                <a:tc>
                  <a:txBody>
                    <a:bodyPr/>
                    <a:lstStyle/>
                    <a:p>
                      <a:pPr rtl="0" fontAlgn="ctr"/>
                      <a:r>
                        <a:rPr lang="es-ES" sz="1100" b="0" i="1" dirty="0">
                          <a:effectLst/>
                          <a:latin typeface="+mj-lt"/>
                        </a:rPr>
                        <a:t>De las ventas netas ¿cuántas están relacionadas con la economía circular?</a:t>
                      </a: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rtl="0" fontAlgn="ctr"/>
                      <a:endParaRPr lang="es-ES" sz="1100" b="1">
                        <a:effectLst/>
                        <a:latin typeface="+mj-lt"/>
                      </a:endParaRP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rtl="0" fontAlgn="ctr"/>
                      <a:endParaRPr lang="es-ES" sz="1100" b="1">
                        <a:effectLst/>
                        <a:latin typeface="+mj-lt"/>
                      </a:endParaRP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rtl="0" fontAlgn="ctr"/>
                      <a:endParaRPr lang="es-ES" sz="1100" b="1">
                        <a:effectLst/>
                        <a:latin typeface="+mj-lt"/>
                      </a:endParaRP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128738773"/>
                  </a:ext>
                </a:extLst>
              </a:tr>
              <a:tr h="350776">
                <a:tc>
                  <a:txBody>
                    <a:bodyPr/>
                    <a:lstStyle/>
                    <a:p>
                      <a:pPr rtl="0" fontAlgn="ctr"/>
                      <a:r>
                        <a:rPr lang="es-ES" sz="1100" b="0" i="1" dirty="0">
                          <a:effectLst/>
                          <a:latin typeface="+mj-lt"/>
                        </a:rPr>
                        <a:t>¿Tienes previsión de aumentar las ventas relativas a las EC? ¿En cuánto?</a:t>
                      </a: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rtl="0" fontAlgn="ctr"/>
                      <a:endParaRPr lang="es-ES" sz="1100" b="1">
                        <a:effectLst/>
                        <a:latin typeface="+mj-lt"/>
                      </a:endParaRP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rtl="0" fontAlgn="ctr"/>
                      <a:endParaRPr lang="es-ES" sz="1100" b="1">
                        <a:effectLst/>
                        <a:latin typeface="+mj-lt"/>
                      </a:endParaRP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rtl="0" fontAlgn="ctr"/>
                      <a:endParaRPr lang="es-ES" sz="1100" b="1">
                        <a:effectLst/>
                        <a:latin typeface="+mj-lt"/>
                      </a:endParaRP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139886472"/>
                  </a:ext>
                </a:extLst>
              </a:tr>
              <a:tr h="191644">
                <a:tc>
                  <a:txBody>
                    <a:bodyPr/>
                    <a:lstStyle/>
                    <a:p>
                      <a:pPr rtl="0" fontAlgn="ctr"/>
                      <a:endParaRPr lang="es-ES" sz="1300" dirty="0">
                        <a:effectLst/>
                        <a:latin typeface="+mj-lt"/>
                      </a:endParaRP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rtl="0" fontAlgn="ctr"/>
                      <a:endParaRPr lang="es-ES" sz="1300">
                        <a:effectLst/>
                        <a:latin typeface="+mj-lt"/>
                      </a:endParaRP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rtl="0" fontAlgn="ctr"/>
                      <a:endParaRPr lang="es-ES" sz="1300">
                        <a:effectLst/>
                        <a:latin typeface="+mj-lt"/>
                      </a:endParaRP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rtl="0" fontAlgn="ctr"/>
                      <a:endParaRPr lang="es-ES" sz="1300">
                        <a:effectLst/>
                        <a:latin typeface="+mj-lt"/>
                      </a:endParaRP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extLst>
                  <a:ext uri="{0D108BD9-81ED-4DB2-BD59-A6C34878D82A}">
                    <a16:rowId xmlns:a16="http://schemas.microsoft.com/office/drawing/2014/main" val="2922649747"/>
                  </a:ext>
                </a:extLst>
              </a:tr>
              <a:tr h="171110">
                <a:tc>
                  <a:txBody>
                    <a:bodyPr/>
                    <a:lstStyle/>
                    <a:p>
                      <a:pPr rtl="0" fontAlgn="ctr"/>
                      <a:r>
                        <a:rPr lang="es-ES" sz="1100" b="1">
                          <a:effectLst/>
                          <a:latin typeface="+mj-lt"/>
                        </a:rPr>
                        <a:t>Valor Económico Directo Distribuido:</a:t>
                      </a: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rtl="0" fontAlgn="ctr"/>
                      <a:r>
                        <a:rPr lang="es-ES" sz="1100" b="1">
                          <a:effectLst/>
                          <a:latin typeface="+mj-lt"/>
                        </a:rPr>
                        <a:t>- € </a:t>
                      </a: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rtl="0" fontAlgn="ctr"/>
                      <a:r>
                        <a:rPr lang="es-ES" sz="1100" b="1">
                          <a:effectLst/>
                          <a:latin typeface="+mj-lt"/>
                        </a:rPr>
                        <a:t>- € </a:t>
                      </a: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rtl="0" fontAlgn="ctr"/>
                      <a:r>
                        <a:rPr lang="es-ES" sz="1100" b="1">
                          <a:effectLst/>
                          <a:latin typeface="+mj-lt"/>
                        </a:rPr>
                        <a:t>- € </a:t>
                      </a: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136111280"/>
                  </a:ext>
                </a:extLst>
              </a:tr>
              <a:tr h="191644">
                <a:tc>
                  <a:txBody>
                    <a:bodyPr/>
                    <a:lstStyle/>
                    <a:p>
                      <a:pPr rtl="0" fontAlgn="ctr"/>
                      <a:r>
                        <a:rPr lang="es-ES" sz="1100" b="0" i="1">
                          <a:effectLst/>
                          <a:latin typeface="+mj-lt"/>
                        </a:rPr>
                        <a:t>Costes Operacionales</a:t>
                      </a: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rtl="0" fontAlgn="ctr"/>
                      <a:r>
                        <a:rPr lang="es-ES" sz="1300" b="0">
                          <a:effectLst/>
                          <a:latin typeface="+mj-lt"/>
                        </a:rPr>
                        <a:t>- € </a:t>
                      </a: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p>
                      <a:pPr algn="ctr" rtl="0" fontAlgn="ctr"/>
                      <a:r>
                        <a:rPr lang="es-ES" sz="1300" b="0">
                          <a:effectLst/>
                          <a:latin typeface="+mj-lt"/>
                        </a:rPr>
                        <a:t>- € </a:t>
                      </a: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p>
                      <a:pPr algn="ctr" rtl="0" fontAlgn="ctr"/>
                      <a:r>
                        <a:rPr lang="es-ES" sz="1300" b="0">
                          <a:effectLst/>
                          <a:latin typeface="+mj-lt"/>
                        </a:rPr>
                        <a:t>- € </a:t>
                      </a: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CCCC"/>
                    </a:solidFill>
                  </a:tcPr>
                </a:tc>
                <a:extLst>
                  <a:ext uri="{0D108BD9-81ED-4DB2-BD59-A6C34878D82A}">
                    <a16:rowId xmlns:a16="http://schemas.microsoft.com/office/drawing/2014/main" val="3290284098"/>
                  </a:ext>
                </a:extLst>
              </a:tr>
              <a:tr h="191644">
                <a:tc>
                  <a:txBody>
                    <a:bodyPr/>
                    <a:lstStyle/>
                    <a:p>
                      <a:pPr algn="r" rtl="0" fontAlgn="ctr"/>
                      <a:r>
                        <a:rPr lang="es-ES" sz="1100" b="0" i="1">
                          <a:effectLst/>
                          <a:latin typeface="+mj-lt"/>
                        </a:rPr>
                        <a:t>PROVEEDORES (Gipuzkoa)</a:t>
                      </a: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FEFEF"/>
                    </a:solidFill>
                  </a:tcPr>
                </a:tc>
                <a:tc>
                  <a:txBody>
                    <a:bodyPr/>
                    <a:lstStyle/>
                    <a:p>
                      <a:pPr rtl="0" fontAlgn="ctr"/>
                      <a:endParaRPr lang="es-ES" sz="1300" dirty="0">
                        <a:effectLst/>
                        <a:latin typeface="+mj-lt"/>
                      </a:endParaRP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3F3F3"/>
                    </a:solidFill>
                  </a:tcPr>
                </a:tc>
                <a:tc>
                  <a:txBody>
                    <a:bodyPr/>
                    <a:lstStyle/>
                    <a:p>
                      <a:pPr rtl="0" fontAlgn="ctr"/>
                      <a:endParaRPr lang="es-ES" sz="1300">
                        <a:effectLst/>
                        <a:latin typeface="+mj-lt"/>
                      </a:endParaRP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3F3F3"/>
                    </a:solidFill>
                  </a:tcPr>
                </a:tc>
                <a:tc>
                  <a:txBody>
                    <a:bodyPr/>
                    <a:lstStyle/>
                    <a:p>
                      <a:pPr rtl="0" fontAlgn="ctr"/>
                      <a:endParaRPr lang="es-ES" sz="1300">
                        <a:effectLst/>
                        <a:latin typeface="+mj-lt"/>
                      </a:endParaRP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3F3F3"/>
                    </a:solidFill>
                  </a:tcPr>
                </a:tc>
                <a:extLst>
                  <a:ext uri="{0D108BD9-81ED-4DB2-BD59-A6C34878D82A}">
                    <a16:rowId xmlns:a16="http://schemas.microsoft.com/office/drawing/2014/main" val="1792144522"/>
                  </a:ext>
                </a:extLst>
              </a:tr>
              <a:tr h="191644">
                <a:tc>
                  <a:txBody>
                    <a:bodyPr/>
                    <a:lstStyle/>
                    <a:p>
                      <a:pPr algn="r" rtl="0" fontAlgn="ctr"/>
                      <a:r>
                        <a:rPr lang="es-ES" sz="1100" b="0" i="1">
                          <a:effectLst/>
                          <a:latin typeface="+mj-lt"/>
                        </a:rPr>
                        <a:t>PROVEEDORES (resto)</a:t>
                      </a: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FEFEF"/>
                    </a:solidFill>
                  </a:tcPr>
                </a:tc>
                <a:tc>
                  <a:txBody>
                    <a:bodyPr/>
                    <a:lstStyle/>
                    <a:p>
                      <a:pPr rtl="0" fontAlgn="ctr"/>
                      <a:endParaRPr lang="es-ES" sz="1300">
                        <a:effectLst/>
                        <a:latin typeface="+mj-lt"/>
                      </a:endParaRP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3F3F3"/>
                    </a:solidFill>
                  </a:tcPr>
                </a:tc>
                <a:tc>
                  <a:txBody>
                    <a:bodyPr/>
                    <a:lstStyle/>
                    <a:p>
                      <a:pPr rtl="0" fontAlgn="ctr"/>
                      <a:endParaRPr lang="es-ES" sz="1300" dirty="0">
                        <a:effectLst/>
                        <a:latin typeface="+mj-lt"/>
                      </a:endParaRP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3F3F3"/>
                    </a:solidFill>
                  </a:tcPr>
                </a:tc>
                <a:tc>
                  <a:txBody>
                    <a:bodyPr/>
                    <a:lstStyle/>
                    <a:p>
                      <a:pPr rtl="0" fontAlgn="ctr"/>
                      <a:endParaRPr lang="es-ES" sz="1300">
                        <a:effectLst/>
                        <a:latin typeface="+mj-lt"/>
                      </a:endParaRP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3F3F3"/>
                    </a:solidFill>
                  </a:tcPr>
                </a:tc>
                <a:extLst>
                  <a:ext uri="{0D108BD9-81ED-4DB2-BD59-A6C34878D82A}">
                    <a16:rowId xmlns:a16="http://schemas.microsoft.com/office/drawing/2014/main" val="1747922175"/>
                  </a:ext>
                </a:extLst>
              </a:tr>
              <a:tr h="191644">
                <a:tc>
                  <a:txBody>
                    <a:bodyPr/>
                    <a:lstStyle/>
                    <a:p>
                      <a:pPr rtl="0" fontAlgn="ctr"/>
                      <a:r>
                        <a:rPr lang="es-ES" sz="1100" b="0" i="1">
                          <a:effectLst/>
                          <a:latin typeface="+mj-lt"/>
                        </a:rPr>
                        <a:t>Salarios y Beneficios a los EMPLEADOS</a:t>
                      </a: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rtl="0" fontAlgn="ctr"/>
                      <a:endParaRPr lang="es-ES" sz="1300">
                        <a:effectLst/>
                        <a:latin typeface="+mj-lt"/>
                      </a:endParaRP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rtl="0" fontAlgn="ctr"/>
                      <a:endParaRPr lang="es-ES" sz="1300">
                        <a:effectLst/>
                        <a:latin typeface="+mj-lt"/>
                      </a:endParaRP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rtl="0" fontAlgn="ctr"/>
                      <a:endParaRPr lang="es-ES" sz="1300">
                        <a:effectLst/>
                        <a:latin typeface="+mj-lt"/>
                      </a:endParaRP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041344900"/>
                  </a:ext>
                </a:extLst>
              </a:tr>
              <a:tr h="191644">
                <a:tc>
                  <a:txBody>
                    <a:bodyPr/>
                    <a:lstStyle/>
                    <a:p>
                      <a:pPr rtl="0" fontAlgn="ctr"/>
                      <a:r>
                        <a:rPr lang="es-ES" sz="1100" b="0" i="1">
                          <a:effectLst/>
                          <a:latin typeface="+mj-lt"/>
                        </a:rPr>
                        <a:t>Pagos al Gobierno (por país): IMPUESTOS</a:t>
                      </a: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rtl="0" fontAlgn="ctr"/>
                      <a:endParaRPr lang="es-ES" sz="1300">
                        <a:effectLst/>
                        <a:latin typeface="+mj-lt"/>
                      </a:endParaRP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rtl="0" fontAlgn="ctr"/>
                      <a:endParaRPr lang="es-ES" sz="1300" dirty="0">
                        <a:effectLst/>
                        <a:latin typeface="+mj-lt"/>
                      </a:endParaRP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rtl="0" fontAlgn="ctr"/>
                      <a:endParaRPr lang="es-ES" sz="1300">
                        <a:effectLst/>
                        <a:latin typeface="+mj-lt"/>
                      </a:endParaRP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135405662"/>
                  </a:ext>
                </a:extLst>
              </a:tr>
              <a:tr h="191644">
                <a:tc>
                  <a:txBody>
                    <a:bodyPr/>
                    <a:lstStyle/>
                    <a:p>
                      <a:pPr rtl="0" fontAlgn="ctr"/>
                      <a:r>
                        <a:rPr lang="es-ES" sz="1100" b="0" i="1">
                          <a:effectLst/>
                          <a:latin typeface="+mj-lt"/>
                        </a:rPr>
                        <a:t>Inversiones en la Comunidad: SOCIEDAD</a:t>
                      </a: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rtl="0" fontAlgn="ctr"/>
                      <a:endParaRPr lang="es-ES" sz="1300">
                        <a:effectLst/>
                        <a:latin typeface="+mj-lt"/>
                      </a:endParaRP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rtl="0" fontAlgn="ctr"/>
                      <a:endParaRPr lang="es-ES" sz="1300" dirty="0">
                        <a:effectLst/>
                        <a:latin typeface="+mj-lt"/>
                      </a:endParaRP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rtl="0" fontAlgn="ctr"/>
                      <a:endParaRPr lang="es-ES" sz="1300">
                        <a:effectLst/>
                        <a:latin typeface="+mj-lt"/>
                      </a:endParaRP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149029373"/>
                  </a:ext>
                </a:extLst>
              </a:tr>
              <a:tr h="222444">
                <a:tc>
                  <a:txBody>
                    <a:bodyPr/>
                    <a:lstStyle/>
                    <a:p>
                      <a:pPr rtl="0" fontAlgn="ctr"/>
                      <a:r>
                        <a:rPr lang="es-ES" sz="1100" b="0" i="1">
                          <a:effectLst/>
                          <a:latin typeface="+mj-lt"/>
                        </a:rPr>
                        <a:t>Inversión en I+D+i</a:t>
                      </a: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rtl="0" fontAlgn="ctr"/>
                      <a:endParaRPr lang="es-ES" sz="1100" b="1">
                        <a:effectLst/>
                        <a:latin typeface="+mj-lt"/>
                      </a:endParaRP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rtl="0" fontAlgn="ctr"/>
                      <a:endParaRPr lang="es-ES" sz="1100" b="1" dirty="0">
                        <a:effectLst/>
                        <a:latin typeface="+mj-lt"/>
                      </a:endParaRP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rtl="0" fontAlgn="ctr"/>
                      <a:endParaRPr lang="es-ES" sz="1100" b="1">
                        <a:effectLst/>
                        <a:latin typeface="+mj-lt"/>
                      </a:endParaRP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434624590"/>
                  </a:ext>
                </a:extLst>
              </a:tr>
              <a:tr h="328532">
                <a:tc>
                  <a:txBody>
                    <a:bodyPr/>
                    <a:lstStyle/>
                    <a:p>
                      <a:pPr rtl="0" fontAlgn="ctr"/>
                      <a:r>
                        <a:rPr lang="es-ES" sz="1100" b="0" i="1">
                          <a:effectLst/>
                          <a:latin typeface="+mj-lt"/>
                        </a:rPr>
                        <a:t>De la Inversión en I+D+i cuántos son relativos a la EC</a:t>
                      </a: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rtl="0" fontAlgn="ctr"/>
                      <a:endParaRPr lang="es-ES" sz="1100" b="1">
                        <a:effectLst/>
                        <a:latin typeface="+mj-lt"/>
                      </a:endParaRP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rtl="0" fontAlgn="ctr"/>
                      <a:endParaRPr lang="es-ES" sz="1100" b="1" dirty="0">
                        <a:effectLst/>
                        <a:latin typeface="+mj-lt"/>
                      </a:endParaRP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rtl="0" fontAlgn="ctr"/>
                      <a:endParaRPr lang="es-ES" sz="1100" b="1">
                        <a:effectLst/>
                        <a:latin typeface="+mj-lt"/>
                      </a:endParaRP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655435219"/>
                  </a:ext>
                </a:extLst>
              </a:tr>
              <a:tr h="191644">
                <a:tc>
                  <a:txBody>
                    <a:bodyPr/>
                    <a:lstStyle/>
                    <a:p>
                      <a:pPr rtl="0" fontAlgn="ctr"/>
                      <a:endParaRPr lang="es-ES" sz="1300">
                        <a:effectLst/>
                        <a:latin typeface="+mj-lt"/>
                      </a:endParaRP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rtl="0" fontAlgn="ctr"/>
                      <a:endParaRPr lang="es-ES" sz="1300">
                        <a:effectLst/>
                        <a:latin typeface="+mj-lt"/>
                      </a:endParaRP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rtl="0" fontAlgn="ctr"/>
                      <a:endParaRPr lang="es-ES" sz="1300">
                        <a:effectLst/>
                        <a:latin typeface="+mj-lt"/>
                      </a:endParaRP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tc>
                  <a:txBody>
                    <a:bodyPr/>
                    <a:lstStyle/>
                    <a:p>
                      <a:pPr rtl="0" fontAlgn="ctr"/>
                      <a:endParaRPr lang="es-ES" sz="1300" dirty="0">
                        <a:effectLst/>
                        <a:latin typeface="+mj-lt"/>
                      </a:endParaRP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A5A5A5"/>
                    </a:solidFill>
                  </a:tcPr>
                </a:tc>
                <a:extLst>
                  <a:ext uri="{0D108BD9-81ED-4DB2-BD59-A6C34878D82A}">
                    <a16:rowId xmlns:a16="http://schemas.microsoft.com/office/drawing/2014/main" val="2021372516"/>
                  </a:ext>
                </a:extLst>
              </a:tr>
              <a:tr h="384998">
                <a:tc>
                  <a:txBody>
                    <a:bodyPr/>
                    <a:lstStyle/>
                    <a:p>
                      <a:pPr rtl="0" fontAlgn="ctr"/>
                      <a:r>
                        <a:rPr lang="es-ES" sz="1100" b="1">
                          <a:effectLst/>
                          <a:latin typeface="+mj-lt"/>
                        </a:rPr>
                        <a:t>Valor Económico RETENIDO (para crecimiento futuro)</a:t>
                      </a: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rtl="0" fontAlgn="ctr"/>
                      <a:r>
                        <a:rPr lang="es-ES" sz="1100" b="1">
                          <a:effectLst/>
                          <a:latin typeface="+mj-lt"/>
                        </a:rPr>
                        <a:t>- € </a:t>
                      </a: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rtl="0" fontAlgn="ctr"/>
                      <a:r>
                        <a:rPr lang="es-ES" sz="1100" b="1">
                          <a:effectLst/>
                          <a:latin typeface="+mj-lt"/>
                        </a:rPr>
                        <a:t>- € </a:t>
                      </a: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rtl="0" fontAlgn="ctr"/>
                      <a:r>
                        <a:rPr lang="es-ES" sz="1100" b="1" dirty="0">
                          <a:effectLst/>
                          <a:latin typeface="+mj-lt"/>
                        </a:rPr>
                        <a:t>- € </a:t>
                      </a:r>
                    </a:p>
                  </a:txBody>
                  <a:tcPr marL="25667" marR="2566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4117576795"/>
                  </a:ext>
                </a:extLst>
              </a:tr>
            </a:tbl>
          </a:graphicData>
        </a:graphic>
      </p:graphicFrame>
    </p:spTree>
    <p:extLst>
      <p:ext uri="{BB962C8B-B14F-4D97-AF65-F5344CB8AC3E}">
        <p14:creationId xmlns:p14="http://schemas.microsoft.com/office/powerpoint/2010/main" val="14760568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3">
            <a:extLst>
              <a:ext uri="{FF2B5EF4-FFF2-40B4-BE49-F238E27FC236}">
                <a16:creationId xmlns:a16="http://schemas.microsoft.com/office/drawing/2014/main" id="{F571FF8C-7F08-9E4E-9FAA-F0C34FE09E45}"/>
              </a:ext>
            </a:extLst>
          </p:cNvPr>
          <p:cNvSpPr>
            <a:spLocks noGrp="1"/>
          </p:cNvSpPr>
          <p:nvPr>
            <p:ph type="sldNum" idx="12"/>
          </p:nvPr>
        </p:nvSpPr>
        <p:spPr/>
        <p:txBody>
          <a:bodyPr/>
          <a:lstStyle/>
          <a:p>
            <a:pPr marL="0" lvl="0" indent="0" algn="ctr" rtl="0">
              <a:spcBef>
                <a:spcPts val="0"/>
              </a:spcBef>
              <a:spcAft>
                <a:spcPts val="0"/>
              </a:spcAft>
              <a:buNone/>
            </a:pPr>
            <a:fld id="{00000000-1234-1234-1234-123412341234}" type="slidenum">
              <a:rPr lang="es-ES" smtClean="0"/>
              <a:t>17</a:t>
            </a:fld>
            <a:endParaRPr lang="es-ES"/>
          </a:p>
        </p:txBody>
      </p:sp>
      <p:graphicFrame>
        <p:nvGraphicFramePr>
          <p:cNvPr id="5" name="Tabla 4">
            <a:extLst>
              <a:ext uri="{FF2B5EF4-FFF2-40B4-BE49-F238E27FC236}">
                <a16:creationId xmlns:a16="http://schemas.microsoft.com/office/drawing/2014/main" id="{F73CB06E-0D6E-3144-8CEA-C6E463190070}"/>
              </a:ext>
            </a:extLst>
          </p:cNvPr>
          <p:cNvGraphicFramePr>
            <a:graphicFrameLocks noGrp="1"/>
          </p:cNvGraphicFramePr>
          <p:nvPr>
            <p:extLst>
              <p:ext uri="{D42A27DB-BD31-4B8C-83A1-F6EECF244321}">
                <p14:modId xmlns:p14="http://schemas.microsoft.com/office/powerpoint/2010/main" val="2591234617"/>
              </p:ext>
            </p:extLst>
          </p:nvPr>
        </p:nvGraphicFramePr>
        <p:xfrm>
          <a:off x="614366" y="1260699"/>
          <a:ext cx="5566080" cy="4351954"/>
        </p:xfrm>
        <a:graphic>
          <a:graphicData uri="http://schemas.openxmlformats.org/drawingml/2006/table">
            <a:tbl>
              <a:tblPr/>
              <a:tblGrid>
                <a:gridCol w="2894361">
                  <a:extLst>
                    <a:ext uri="{9D8B030D-6E8A-4147-A177-3AD203B41FA5}">
                      <a16:colId xmlns:a16="http://schemas.microsoft.com/office/drawing/2014/main" val="2178738134"/>
                    </a:ext>
                  </a:extLst>
                </a:gridCol>
                <a:gridCol w="890573">
                  <a:extLst>
                    <a:ext uri="{9D8B030D-6E8A-4147-A177-3AD203B41FA5}">
                      <a16:colId xmlns:a16="http://schemas.microsoft.com/office/drawing/2014/main" val="3676218171"/>
                    </a:ext>
                  </a:extLst>
                </a:gridCol>
                <a:gridCol w="890573">
                  <a:extLst>
                    <a:ext uri="{9D8B030D-6E8A-4147-A177-3AD203B41FA5}">
                      <a16:colId xmlns:a16="http://schemas.microsoft.com/office/drawing/2014/main" val="3560256000"/>
                    </a:ext>
                  </a:extLst>
                </a:gridCol>
                <a:gridCol w="890573">
                  <a:extLst>
                    <a:ext uri="{9D8B030D-6E8A-4147-A177-3AD203B41FA5}">
                      <a16:colId xmlns:a16="http://schemas.microsoft.com/office/drawing/2014/main" val="3482865277"/>
                    </a:ext>
                  </a:extLst>
                </a:gridCol>
              </a:tblGrid>
              <a:tr h="227987">
                <a:tc gridSpan="4">
                  <a:txBody>
                    <a:bodyPr/>
                    <a:lstStyle/>
                    <a:p>
                      <a:pPr algn="ctr" rtl="0" fontAlgn="ctr"/>
                      <a:r>
                        <a:rPr lang="es-ES" sz="1500" b="1" dirty="0">
                          <a:solidFill>
                            <a:srgbClr val="FFFFFF"/>
                          </a:solidFill>
                          <a:effectLst/>
                          <a:latin typeface="+mj-lt"/>
                        </a:rPr>
                        <a:t>EMPLEO&lt;&lt;&lt;&lt;</a:t>
                      </a:r>
                    </a:p>
                  </a:txBody>
                  <a:tcPr marL="26717" marR="26717" marT="0" marB="0" anchor="ctr">
                    <a:lnL w="9525" cap="flat" cmpd="sng" algn="ctr">
                      <a:solidFill>
                        <a:srgbClr val="502DE8"/>
                      </a:solidFill>
                      <a:prstDash val="solid"/>
                      <a:round/>
                      <a:headEnd type="none" w="med" len="med"/>
                      <a:tailEnd type="none" w="med" len="med"/>
                    </a:lnL>
                    <a:lnR w="9525" cap="flat" cmpd="sng" algn="ctr">
                      <a:solidFill>
                        <a:srgbClr val="502DE8"/>
                      </a:solidFill>
                      <a:prstDash val="solid"/>
                      <a:round/>
                      <a:headEnd type="none" w="med" len="med"/>
                      <a:tailEnd type="none" w="med" len="med"/>
                    </a:lnR>
                    <a:lnT w="9525" cap="flat" cmpd="sng" algn="ctr">
                      <a:solidFill>
                        <a:srgbClr val="502DE8"/>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0000"/>
                    </a:solidFill>
                  </a:tcPr>
                </a:tc>
                <a:tc hMerge="1">
                  <a:txBody>
                    <a:bodyPr/>
                    <a:lstStyle/>
                    <a:p>
                      <a:endParaRPr lang="es-ES"/>
                    </a:p>
                  </a:txBody>
                  <a:tcPr/>
                </a:tc>
                <a:tc hMerge="1">
                  <a:txBody>
                    <a:bodyPr/>
                    <a:lstStyle/>
                    <a:p>
                      <a:endParaRPr lang="es-ES"/>
                    </a:p>
                  </a:txBody>
                  <a:tcPr/>
                </a:tc>
                <a:tc hMerge="1">
                  <a:txBody>
                    <a:bodyPr/>
                    <a:lstStyle/>
                    <a:p>
                      <a:endParaRPr lang="es-ES"/>
                    </a:p>
                  </a:txBody>
                  <a:tcPr/>
                </a:tc>
                <a:extLst>
                  <a:ext uri="{0D108BD9-81ED-4DB2-BD59-A6C34878D82A}">
                    <a16:rowId xmlns:a16="http://schemas.microsoft.com/office/drawing/2014/main" val="2173265488"/>
                  </a:ext>
                </a:extLst>
              </a:tr>
              <a:tr h="598465">
                <a:tc>
                  <a:txBody>
                    <a:bodyPr/>
                    <a:lstStyle/>
                    <a:p>
                      <a:pPr algn="ctr" rtl="0" fontAlgn="ctr"/>
                      <a:r>
                        <a:rPr lang="es-ES" sz="1300" b="1" dirty="0">
                          <a:effectLst/>
                          <a:latin typeface="+mj-lt"/>
                        </a:rPr>
                        <a:t>DISTRIBUCIÓN DEL EMPLEO TOTAL de la empresa (a 31 de diciembre)</a:t>
                      </a:r>
                    </a:p>
                  </a:txBody>
                  <a:tcPr marL="26717" marR="2671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7E6E6"/>
                    </a:solidFill>
                  </a:tcPr>
                </a:tc>
                <a:tc>
                  <a:txBody>
                    <a:bodyPr/>
                    <a:lstStyle/>
                    <a:p>
                      <a:pPr algn="ctr" rtl="0" fontAlgn="ctr"/>
                      <a:r>
                        <a:rPr lang="es-ES" sz="1300" b="1" dirty="0">
                          <a:effectLst/>
                          <a:latin typeface="+mj-lt"/>
                        </a:rPr>
                        <a:t>2020</a:t>
                      </a:r>
                    </a:p>
                  </a:txBody>
                  <a:tcPr marL="26717" marR="2671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s-ES" sz="1300" b="1" dirty="0">
                          <a:effectLst/>
                          <a:latin typeface="+mj-lt"/>
                        </a:rPr>
                        <a:t>2019</a:t>
                      </a:r>
                    </a:p>
                  </a:txBody>
                  <a:tcPr marL="26717" marR="2671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s-ES" sz="1300" b="1" dirty="0">
                          <a:effectLst/>
                          <a:latin typeface="+mj-lt"/>
                        </a:rPr>
                        <a:t>2018</a:t>
                      </a:r>
                    </a:p>
                  </a:txBody>
                  <a:tcPr marL="26717" marR="2671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23666960"/>
                  </a:ext>
                </a:extLst>
              </a:tr>
              <a:tr h="240455">
                <a:tc>
                  <a:txBody>
                    <a:bodyPr/>
                    <a:lstStyle/>
                    <a:p>
                      <a:pPr rtl="0" fontAlgn="ctr"/>
                      <a:r>
                        <a:rPr lang="es-ES" sz="1100" b="1" dirty="0">
                          <a:effectLst/>
                          <a:latin typeface="+mj-lt"/>
                        </a:rPr>
                        <a:t>Indefinido</a:t>
                      </a:r>
                    </a:p>
                  </a:txBody>
                  <a:tcPr marL="26717" marR="2671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rtl="0" fontAlgn="ctr"/>
                      <a:r>
                        <a:rPr lang="es-ES" sz="1100" b="1">
                          <a:effectLst/>
                          <a:latin typeface="+mj-lt"/>
                        </a:rPr>
                        <a:t>0</a:t>
                      </a:r>
                    </a:p>
                  </a:txBody>
                  <a:tcPr marL="26717" marR="2671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rtl="0" fontAlgn="ctr"/>
                      <a:r>
                        <a:rPr lang="es-ES" sz="1100" b="1">
                          <a:effectLst/>
                          <a:latin typeface="+mj-lt"/>
                        </a:rPr>
                        <a:t>0</a:t>
                      </a:r>
                    </a:p>
                  </a:txBody>
                  <a:tcPr marL="26717" marR="2671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rtl="0" fontAlgn="ctr"/>
                      <a:r>
                        <a:rPr lang="es-ES" sz="1100" b="1">
                          <a:effectLst/>
                          <a:latin typeface="+mj-lt"/>
                        </a:rPr>
                        <a:t>0</a:t>
                      </a:r>
                    </a:p>
                  </a:txBody>
                  <a:tcPr marL="26717" marR="2671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940007712"/>
                  </a:ext>
                </a:extLst>
              </a:tr>
              <a:tr h="341980">
                <a:tc>
                  <a:txBody>
                    <a:bodyPr/>
                    <a:lstStyle/>
                    <a:p>
                      <a:pPr rtl="0" fontAlgn="ctr"/>
                      <a:r>
                        <a:rPr lang="es-ES" sz="1100" b="0" i="1">
                          <a:effectLst/>
                          <a:latin typeface="+mj-lt"/>
                        </a:rPr>
                        <a:t>¿Cuántos hombres hay en puestos indefinidos?</a:t>
                      </a:r>
                    </a:p>
                  </a:txBody>
                  <a:tcPr marL="26717" marR="2671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rtl="0" fontAlgn="ctr"/>
                      <a:endParaRPr lang="es-ES" sz="1300" dirty="0">
                        <a:effectLst/>
                        <a:latin typeface="+mj-lt"/>
                      </a:endParaRPr>
                    </a:p>
                  </a:txBody>
                  <a:tcPr marL="26717" marR="2671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rtl="0" fontAlgn="ctr"/>
                      <a:endParaRPr lang="es-ES" sz="1300">
                        <a:effectLst/>
                        <a:latin typeface="+mj-lt"/>
                      </a:endParaRPr>
                    </a:p>
                  </a:txBody>
                  <a:tcPr marL="26717" marR="2671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rtl="0" fontAlgn="ctr"/>
                      <a:endParaRPr lang="es-ES" sz="1300">
                        <a:effectLst/>
                        <a:latin typeface="+mj-lt"/>
                      </a:endParaRPr>
                    </a:p>
                  </a:txBody>
                  <a:tcPr marL="26717" marR="2671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807841052"/>
                  </a:ext>
                </a:extLst>
              </a:tr>
              <a:tr h="341980">
                <a:tc>
                  <a:txBody>
                    <a:bodyPr/>
                    <a:lstStyle/>
                    <a:p>
                      <a:pPr rtl="0" fontAlgn="ctr"/>
                      <a:r>
                        <a:rPr lang="es-ES" sz="1100" b="0" i="1">
                          <a:effectLst/>
                          <a:latin typeface="+mj-lt"/>
                        </a:rPr>
                        <a:t>¿Cuántas mujeres hay en puestos indefinidos?</a:t>
                      </a:r>
                    </a:p>
                  </a:txBody>
                  <a:tcPr marL="26717" marR="2671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rtl="0" fontAlgn="ctr"/>
                      <a:endParaRPr lang="es-ES" sz="1100" b="1" dirty="0">
                        <a:effectLst/>
                        <a:latin typeface="+mj-lt"/>
                      </a:endParaRPr>
                    </a:p>
                  </a:txBody>
                  <a:tcPr marL="26717" marR="2671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rtl="0" fontAlgn="ctr"/>
                      <a:endParaRPr lang="es-ES" sz="1100" b="1">
                        <a:effectLst/>
                        <a:latin typeface="+mj-lt"/>
                      </a:endParaRPr>
                    </a:p>
                  </a:txBody>
                  <a:tcPr marL="26717" marR="2671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rtl="0" fontAlgn="ctr"/>
                      <a:endParaRPr lang="es-ES" sz="1100" b="1">
                        <a:effectLst/>
                        <a:latin typeface="+mj-lt"/>
                      </a:endParaRPr>
                    </a:p>
                  </a:txBody>
                  <a:tcPr marL="26717" marR="2671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350273941"/>
                  </a:ext>
                </a:extLst>
              </a:tr>
              <a:tr h="258266">
                <a:tc>
                  <a:txBody>
                    <a:bodyPr/>
                    <a:lstStyle/>
                    <a:p>
                      <a:pPr rtl="0" fontAlgn="ctr"/>
                      <a:r>
                        <a:rPr lang="es-ES" sz="1100" b="1">
                          <a:effectLst/>
                          <a:latin typeface="+mj-lt"/>
                        </a:rPr>
                        <a:t>Temporal</a:t>
                      </a:r>
                    </a:p>
                  </a:txBody>
                  <a:tcPr marL="26717" marR="2671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rtl="0" fontAlgn="ctr"/>
                      <a:r>
                        <a:rPr lang="es-ES" sz="1100" b="1" dirty="0">
                          <a:effectLst/>
                          <a:latin typeface="+mj-lt"/>
                        </a:rPr>
                        <a:t>0</a:t>
                      </a:r>
                    </a:p>
                  </a:txBody>
                  <a:tcPr marL="26717" marR="2671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rtl="0" fontAlgn="ctr"/>
                      <a:r>
                        <a:rPr lang="es-ES" sz="1100" b="1" dirty="0">
                          <a:effectLst/>
                          <a:latin typeface="+mj-lt"/>
                        </a:rPr>
                        <a:t>0</a:t>
                      </a:r>
                    </a:p>
                  </a:txBody>
                  <a:tcPr marL="26717" marR="2671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rtl="0" fontAlgn="ctr"/>
                      <a:r>
                        <a:rPr lang="es-ES" sz="1100" b="1">
                          <a:effectLst/>
                          <a:latin typeface="+mj-lt"/>
                        </a:rPr>
                        <a:t>0</a:t>
                      </a:r>
                    </a:p>
                  </a:txBody>
                  <a:tcPr marL="26717" marR="2671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372914780"/>
                  </a:ext>
                </a:extLst>
              </a:tr>
              <a:tr h="341980">
                <a:tc>
                  <a:txBody>
                    <a:bodyPr/>
                    <a:lstStyle/>
                    <a:p>
                      <a:pPr rtl="0" fontAlgn="ctr"/>
                      <a:r>
                        <a:rPr lang="es-ES" sz="1100" b="0" i="1">
                          <a:effectLst/>
                          <a:latin typeface="+mj-lt"/>
                        </a:rPr>
                        <a:t>¿Cuántos hombres hay en puestos temporales?</a:t>
                      </a:r>
                    </a:p>
                  </a:txBody>
                  <a:tcPr marL="26717" marR="2671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rtl="0" fontAlgn="ctr"/>
                      <a:endParaRPr lang="es-ES" sz="1300">
                        <a:effectLst/>
                        <a:latin typeface="+mj-lt"/>
                      </a:endParaRPr>
                    </a:p>
                  </a:txBody>
                  <a:tcPr marL="26717" marR="2671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rtl="0" fontAlgn="ctr"/>
                      <a:endParaRPr lang="es-ES" sz="1300" dirty="0">
                        <a:effectLst/>
                        <a:latin typeface="+mj-lt"/>
                      </a:endParaRPr>
                    </a:p>
                  </a:txBody>
                  <a:tcPr marL="26717" marR="2671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rtl="0" fontAlgn="ctr"/>
                      <a:endParaRPr lang="es-ES" sz="1300">
                        <a:effectLst/>
                        <a:latin typeface="+mj-lt"/>
                      </a:endParaRPr>
                    </a:p>
                  </a:txBody>
                  <a:tcPr marL="26717" marR="2671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332462169"/>
                  </a:ext>
                </a:extLst>
              </a:tr>
              <a:tr h="341980">
                <a:tc>
                  <a:txBody>
                    <a:bodyPr/>
                    <a:lstStyle/>
                    <a:p>
                      <a:pPr rtl="0" fontAlgn="ctr"/>
                      <a:r>
                        <a:rPr lang="es-ES" sz="1100" b="0" i="1">
                          <a:effectLst/>
                          <a:latin typeface="+mj-lt"/>
                        </a:rPr>
                        <a:t>¿Cuántas mujeres hay en puestostemporales?</a:t>
                      </a:r>
                    </a:p>
                  </a:txBody>
                  <a:tcPr marL="26717" marR="2671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rtl="0" fontAlgn="ctr"/>
                      <a:endParaRPr lang="es-ES" sz="1300">
                        <a:effectLst/>
                        <a:latin typeface="+mj-lt"/>
                      </a:endParaRPr>
                    </a:p>
                  </a:txBody>
                  <a:tcPr marL="26717" marR="2671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rtl="0" fontAlgn="ctr"/>
                      <a:endParaRPr lang="es-ES" sz="1300" dirty="0">
                        <a:effectLst/>
                        <a:latin typeface="+mj-lt"/>
                      </a:endParaRPr>
                    </a:p>
                  </a:txBody>
                  <a:tcPr marL="26717" marR="2671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rtl="0" fontAlgn="ctr"/>
                      <a:endParaRPr lang="es-ES" sz="1300" dirty="0">
                        <a:effectLst/>
                        <a:latin typeface="+mj-lt"/>
                      </a:endParaRPr>
                    </a:p>
                  </a:txBody>
                  <a:tcPr marL="26717" marR="2671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164129600"/>
                  </a:ext>
                </a:extLst>
              </a:tr>
              <a:tr h="178115">
                <a:tc>
                  <a:txBody>
                    <a:bodyPr/>
                    <a:lstStyle/>
                    <a:p>
                      <a:pPr algn="r" rtl="0" fontAlgn="ctr"/>
                      <a:r>
                        <a:rPr lang="es-ES" sz="1100" b="1" i="1">
                          <a:effectLst/>
                          <a:latin typeface="+mj-lt"/>
                        </a:rPr>
                        <a:t>TOTAL</a:t>
                      </a:r>
                    </a:p>
                  </a:txBody>
                  <a:tcPr marL="26717" marR="2671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7E6E6"/>
                    </a:solidFill>
                  </a:tcPr>
                </a:tc>
                <a:tc>
                  <a:txBody>
                    <a:bodyPr/>
                    <a:lstStyle/>
                    <a:p>
                      <a:pPr algn="ctr" rtl="0" fontAlgn="ctr"/>
                      <a:r>
                        <a:rPr lang="es-ES" sz="1100" b="1" i="1">
                          <a:effectLst/>
                          <a:latin typeface="+mj-lt"/>
                        </a:rPr>
                        <a:t>0</a:t>
                      </a:r>
                    </a:p>
                  </a:txBody>
                  <a:tcPr marL="26717" marR="2671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7E6E6"/>
                    </a:solidFill>
                  </a:tcPr>
                </a:tc>
                <a:tc>
                  <a:txBody>
                    <a:bodyPr/>
                    <a:lstStyle/>
                    <a:p>
                      <a:pPr algn="ctr" rtl="0" fontAlgn="ctr"/>
                      <a:r>
                        <a:rPr lang="es-ES" sz="1100" b="1" i="1" dirty="0">
                          <a:effectLst/>
                          <a:latin typeface="+mj-lt"/>
                        </a:rPr>
                        <a:t>0</a:t>
                      </a:r>
                    </a:p>
                  </a:txBody>
                  <a:tcPr marL="26717" marR="2671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7E6E6"/>
                    </a:solidFill>
                  </a:tcPr>
                </a:tc>
                <a:tc>
                  <a:txBody>
                    <a:bodyPr/>
                    <a:lstStyle/>
                    <a:p>
                      <a:pPr algn="ctr" rtl="0" fontAlgn="ctr"/>
                      <a:r>
                        <a:rPr lang="es-ES" sz="1100" b="1" i="1" dirty="0">
                          <a:effectLst/>
                          <a:latin typeface="+mj-lt"/>
                        </a:rPr>
                        <a:t>0</a:t>
                      </a:r>
                    </a:p>
                  </a:txBody>
                  <a:tcPr marL="26717" marR="2671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7E6E6"/>
                    </a:solidFill>
                  </a:tcPr>
                </a:tc>
                <a:extLst>
                  <a:ext uri="{0D108BD9-81ED-4DB2-BD59-A6C34878D82A}">
                    <a16:rowId xmlns:a16="http://schemas.microsoft.com/office/drawing/2014/main" val="410638585"/>
                  </a:ext>
                </a:extLst>
              </a:tr>
              <a:tr h="382946">
                <a:tc>
                  <a:txBody>
                    <a:bodyPr/>
                    <a:lstStyle/>
                    <a:p>
                      <a:pPr rtl="0" fontAlgn="ctr"/>
                      <a:endParaRPr lang="es-ES" sz="1300">
                        <a:effectLst/>
                        <a:latin typeface="+mj-lt"/>
                      </a:endParaRPr>
                    </a:p>
                  </a:txBody>
                  <a:tcPr marL="26717" marR="26717" marT="0" marB="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1300">
                        <a:effectLst/>
                        <a:latin typeface="+mj-lt"/>
                      </a:endParaRPr>
                    </a:p>
                  </a:txBody>
                  <a:tcPr marL="26717" marR="26717" marT="0" marB="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1300">
                        <a:effectLst/>
                        <a:latin typeface="+mj-lt"/>
                      </a:endParaRPr>
                    </a:p>
                  </a:txBody>
                  <a:tcPr marL="26717" marR="26717" marT="0" marB="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1300" dirty="0">
                        <a:effectLst/>
                        <a:latin typeface="+mj-lt"/>
                      </a:endParaRPr>
                    </a:p>
                  </a:txBody>
                  <a:tcPr marL="26717" marR="26717" marT="0" marB="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67717221"/>
                  </a:ext>
                </a:extLst>
              </a:tr>
              <a:tr h="398977">
                <a:tc>
                  <a:txBody>
                    <a:bodyPr/>
                    <a:lstStyle/>
                    <a:p>
                      <a:pPr algn="ctr" rtl="0" fontAlgn="ctr"/>
                      <a:r>
                        <a:rPr lang="es-ES" sz="1300" b="1" dirty="0">
                          <a:effectLst/>
                          <a:latin typeface="+mj-lt"/>
                        </a:rPr>
                        <a:t>PUESTOS DIRECTIVOS (a 31 de diciembre)</a:t>
                      </a:r>
                    </a:p>
                  </a:txBody>
                  <a:tcPr marL="26717" marR="2671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7E6E6"/>
                    </a:solidFill>
                  </a:tcPr>
                </a:tc>
                <a:tc>
                  <a:txBody>
                    <a:bodyPr/>
                    <a:lstStyle/>
                    <a:p>
                      <a:pPr algn="ctr" rtl="0" fontAlgn="ctr"/>
                      <a:r>
                        <a:rPr lang="es-ES" sz="1300" b="1" dirty="0">
                          <a:effectLst/>
                          <a:latin typeface="+mj-lt"/>
                        </a:rPr>
                        <a:t>2020</a:t>
                      </a:r>
                    </a:p>
                  </a:txBody>
                  <a:tcPr marL="26717" marR="2671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s-ES" sz="1300" b="1" dirty="0">
                          <a:effectLst/>
                          <a:latin typeface="+mj-lt"/>
                        </a:rPr>
                        <a:t>2019</a:t>
                      </a:r>
                    </a:p>
                  </a:txBody>
                  <a:tcPr marL="26717" marR="2671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s-ES" sz="1300" b="1" dirty="0">
                          <a:effectLst/>
                          <a:latin typeface="+mj-lt"/>
                        </a:rPr>
                        <a:t>2018</a:t>
                      </a:r>
                    </a:p>
                  </a:txBody>
                  <a:tcPr marL="26717" marR="2671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95156847"/>
                  </a:ext>
                </a:extLst>
              </a:tr>
              <a:tr h="178115">
                <a:tc>
                  <a:txBody>
                    <a:bodyPr/>
                    <a:lstStyle/>
                    <a:p>
                      <a:pPr rtl="0" fontAlgn="ctr"/>
                      <a:r>
                        <a:rPr lang="es-ES" sz="1100" b="0" i="1">
                          <a:effectLst/>
                          <a:latin typeface="+mj-lt"/>
                        </a:rPr>
                        <a:t>Cantidad de directivos en la empresa</a:t>
                      </a:r>
                    </a:p>
                  </a:txBody>
                  <a:tcPr marL="26717" marR="2671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rtl="0" fontAlgn="ctr"/>
                      <a:endParaRPr lang="es-ES" sz="1100" b="1" dirty="0">
                        <a:effectLst/>
                        <a:latin typeface="+mj-lt"/>
                      </a:endParaRPr>
                    </a:p>
                  </a:txBody>
                  <a:tcPr marL="26717" marR="2671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rtl="0" fontAlgn="ctr"/>
                      <a:endParaRPr lang="es-ES" sz="1100" b="1" dirty="0">
                        <a:effectLst/>
                        <a:latin typeface="+mj-lt"/>
                      </a:endParaRPr>
                    </a:p>
                  </a:txBody>
                  <a:tcPr marL="26717" marR="2671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rtl="0" fontAlgn="ctr"/>
                      <a:endParaRPr lang="es-ES" sz="1100" b="1" dirty="0">
                        <a:effectLst/>
                        <a:latin typeface="+mj-lt"/>
                      </a:endParaRPr>
                    </a:p>
                  </a:txBody>
                  <a:tcPr marL="26717" marR="2671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193349973"/>
                  </a:ext>
                </a:extLst>
              </a:tr>
              <a:tr h="341980">
                <a:tc>
                  <a:txBody>
                    <a:bodyPr/>
                    <a:lstStyle/>
                    <a:p>
                      <a:pPr rtl="0" fontAlgn="ctr"/>
                      <a:r>
                        <a:rPr lang="es-ES" sz="1100" b="0" i="1">
                          <a:effectLst/>
                          <a:latin typeface="+mj-lt"/>
                        </a:rPr>
                        <a:t>Porcentaje de mujeres en puestos directivos</a:t>
                      </a:r>
                    </a:p>
                  </a:txBody>
                  <a:tcPr marL="26717" marR="2671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rtl="0" fontAlgn="ctr"/>
                      <a:endParaRPr lang="es-ES" sz="1100" b="1">
                        <a:effectLst/>
                        <a:latin typeface="+mj-lt"/>
                      </a:endParaRPr>
                    </a:p>
                  </a:txBody>
                  <a:tcPr marL="26717" marR="2671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rtl="0" fontAlgn="ctr"/>
                      <a:endParaRPr lang="es-ES" sz="1100" b="1" dirty="0">
                        <a:effectLst/>
                        <a:latin typeface="+mj-lt"/>
                      </a:endParaRPr>
                    </a:p>
                  </a:txBody>
                  <a:tcPr marL="26717" marR="2671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rtl="0" fontAlgn="ctr"/>
                      <a:endParaRPr lang="es-ES" sz="1100" b="1" dirty="0">
                        <a:effectLst/>
                        <a:latin typeface="+mj-lt"/>
                      </a:endParaRPr>
                    </a:p>
                  </a:txBody>
                  <a:tcPr marL="26717" marR="2671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512264645"/>
                  </a:ext>
                </a:extLst>
              </a:tr>
              <a:tr h="178115">
                <a:tc>
                  <a:txBody>
                    <a:bodyPr/>
                    <a:lstStyle/>
                    <a:p>
                      <a:pPr algn="r" rtl="0" fontAlgn="ctr"/>
                      <a:r>
                        <a:rPr lang="es-ES" sz="1100" b="1" i="1">
                          <a:effectLst/>
                          <a:latin typeface="+mj-lt"/>
                        </a:rPr>
                        <a:t>TOTAL</a:t>
                      </a:r>
                    </a:p>
                  </a:txBody>
                  <a:tcPr marL="26717" marR="2671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7E6E6"/>
                    </a:solidFill>
                  </a:tcPr>
                </a:tc>
                <a:tc>
                  <a:txBody>
                    <a:bodyPr/>
                    <a:lstStyle/>
                    <a:p>
                      <a:pPr algn="ctr" rtl="0" fontAlgn="ctr"/>
                      <a:r>
                        <a:rPr lang="es-ES" sz="1100" b="1" i="1">
                          <a:effectLst/>
                          <a:latin typeface="+mj-lt"/>
                        </a:rPr>
                        <a:t>0</a:t>
                      </a:r>
                    </a:p>
                  </a:txBody>
                  <a:tcPr marL="26717" marR="2671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7E6E6"/>
                    </a:solidFill>
                  </a:tcPr>
                </a:tc>
                <a:tc>
                  <a:txBody>
                    <a:bodyPr/>
                    <a:lstStyle/>
                    <a:p>
                      <a:pPr algn="ctr" rtl="0" fontAlgn="ctr"/>
                      <a:r>
                        <a:rPr lang="es-ES" sz="1100" b="1" i="1" dirty="0">
                          <a:effectLst/>
                          <a:latin typeface="+mj-lt"/>
                        </a:rPr>
                        <a:t>0</a:t>
                      </a:r>
                    </a:p>
                  </a:txBody>
                  <a:tcPr marL="26717" marR="2671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7E6E6"/>
                    </a:solidFill>
                  </a:tcPr>
                </a:tc>
                <a:tc>
                  <a:txBody>
                    <a:bodyPr/>
                    <a:lstStyle/>
                    <a:p>
                      <a:pPr algn="ctr" rtl="0" fontAlgn="ctr"/>
                      <a:r>
                        <a:rPr lang="es-ES" sz="1100" b="1" i="1" dirty="0">
                          <a:effectLst/>
                          <a:latin typeface="+mj-lt"/>
                        </a:rPr>
                        <a:t>0</a:t>
                      </a:r>
                    </a:p>
                  </a:txBody>
                  <a:tcPr marL="26717" marR="2671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7E6E6"/>
                    </a:solidFill>
                  </a:tcPr>
                </a:tc>
                <a:extLst>
                  <a:ext uri="{0D108BD9-81ED-4DB2-BD59-A6C34878D82A}">
                    <a16:rowId xmlns:a16="http://schemas.microsoft.com/office/drawing/2014/main" val="2739979675"/>
                  </a:ext>
                </a:extLst>
              </a:tr>
            </a:tbl>
          </a:graphicData>
        </a:graphic>
      </p:graphicFrame>
      <p:graphicFrame>
        <p:nvGraphicFramePr>
          <p:cNvPr id="6" name="Tabla 5">
            <a:extLst>
              <a:ext uri="{FF2B5EF4-FFF2-40B4-BE49-F238E27FC236}">
                <a16:creationId xmlns:a16="http://schemas.microsoft.com/office/drawing/2014/main" id="{D7D90A93-0131-C544-909E-186E55F62B43}"/>
              </a:ext>
            </a:extLst>
          </p:cNvPr>
          <p:cNvGraphicFramePr>
            <a:graphicFrameLocks noGrp="1"/>
          </p:cNvGraphicFramePr>
          <p:nvPr>
            <p:extLst>
              <p:ext uri="{D42A27DB-BD31-4B8C-83A1-F6EECF244321}">
                <p14:modId xmlns:p14="http://schemas.microsoft.com/office/powerpoint/2010/main" val="1242731198"/>
              </p:ext>
            </p:extLst>
          </p:nvPr>
        </p:nvGraphicFramePr>
        <p:xfrm>
          <a:off x="6396849" y="1512570"/>
          <a:ext cx="4935461" cy="2887980"/>
        </p:xfrm>
        <a:graphic>
          <a:graphicData uri="http://schemas.openxmlformats.org/drawingml/2006/table">
            <a:tbl>
              <a:tblPr/>
              <a:tblGrid>
                <a:gridCol w="2566439">
                  <a:extLst>
                    <a:ext uri="{9D8B030D-6E8A-4147-A177-3AD203B41FA5}">
                      <a16:colId xmlns:a16="http://schemas.microsoft.com/office/drawing/2014/main" val="991586039"/>
                    </a:ext>
                  </a:extLst>
                </a:gridCol>
                <a:gridCol w="789674">
                  <a:extLst>
                    <a:ext uri="{9D8B030D-6E8A-4147-A177-3AD203B41FA5}">
                      <a16:colId xmlns:a16="http://schemas.microsoft.com/office/drawing/2014/main" val="3564059887"/>
                    </a:ext>
                  </a:extLst>
                </a:gridCol>
                <a:gridCol w="789674">
                  <a:extLst>
                    <a:ext uri="{9D8B030D-6E8A-4147-A177-3AD203B41FA5}">
                      <a16:colId xmlns:a16="http://schemas.microsoft.com/office/drawing/2014/main" val="301644728"/>
                    </a:ext>
                  </a:extLst>
                </a:gridCol>
                <a:gridCol w="789674">
                  <a:extLst>
                    <a:ext uri="{9D8B030D-6E8A-4147-A177-3AD203B41FA5}">
                      <a16:colId xmlns:a16="http://schemas.microsoft.com/office/drawing/2014/main" val="1678575210"/>
                    </a:ext>
                  </a:extLst>
                </a:gridCol>
              </a:tblGrid>
              <a:tr h="190500">
                <a:tc>
                  <a:txBody>
                    <a:bodyPr/>
                    <a:lstStyle/>
                    <a:p>
                      <a:pPr algn="ctr" rtl="0" fontAlgn="ctr"/>
                      <a:r>
                        <a:rPr lang="es-ES" sz="1400" b="1" dirty="0">
                          <a:effectLst/>
                          <a:latin typeface="+mj-lt"/>
                        </a:rPr>
                        <a:t>DIVERSIDAD E INCLUSIÓN EN EMPLEO TOTAL de la empresa (a 31 de diciembre)&lt;</a:t>
                      </a: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7E6E6"/>
                    </a:solidFill>
                  </a:tcPr>
                </a:tc>
                <a:tc>
                  <a:txBody>
                    <a:bodyPr/>
                    <a:lstStyle/>
                    <a:p>
                      <a:pPr algn="ctr" rtl="0" fontAlgn="ctr"/>
                      <a:r>
                        <a:rPr lang="es-ES" sz="1400" b="1" dirty="0">
                          <a:effectLst/>
                          <a:latin typeface="+mj-lt"/>
                        </a:rPr>
                        <a:t>2020</a:t>
                      </a: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s-ES" sz="1400" b="1" dirty="0">
                          <a:effectLst/>
                          <a:latin typeface="+mj-lt"/>
                        </a:rPr>
                        <a:t>2019</a:t>
                      </a: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s-ES" sz="1400" b="1" dirty="0">
                          <a:effectLst/>
                          <a:latin typeface="+mj-lt"/>
                        </a:rPr>
                        <a:t>2018</a:t>
                      </a: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88933653"/>
                  </a:ext>
                </a:extLst>
              </a:tr>
              <a:tr h="190500">
                <a:tc>
                  <a:txBody>
                    <a:bodyPr/>
                    <a:lstStyle/>
                    <a:p>
                      <a:pPr rtl="0" fontAlgn="ctr"/>
                      <a:r>
                        <a:rPr lang="es-ES" sz="1200" b="1" i="1" dirty="0">
                          <a:effectLst/>
                          <a:latin typeface="+mj-lt"/>
                        </a:rPr>
                        <a:t>Indefinido</a:t>
                      </a: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rtl="0" fontAlgn="ctr"/>
                      <a:r>
                        <a:rPr lang="es-ES" sz="1200" b="1">
                          <a:effectLst/>
                          <a:latin typeface="+mj-lt"/>
                        </a:rPr>
                        <a:t>0</a:t>
                      </a: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rtl="0" fontAlgn="ctr"/>
                      <a:r>
                        <a:rPr lang="es-ES" sz="1200" b="1">
                          <a:effectLst/>
                          <a:latin typeface="+mj-lt"/>
                        </a:rPr>
                        <a:t>0</a:t>
                      </a: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rtl="0" fontAlgn="ctr"/>
                      <a:r>
                        <a:rPr lang="es-ES" sz="1200" b="1">
                          <a:effectLst/>
                          <a:latin typeface="+mj-lt"/>
                        </a:rPr>
                        <a:t>0</a:t>
                      </a: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985746650"/>
                  </a:ext>
                </a:extLst>
              </a:tr>
              <a:tr h="190500">
                <a:tc>
                  <a:txBody>
                    <a:bodyPr/>
                    <a:lstStyle/>
                    <a:p>
                      <a:pPr rtl="0" fontAlgn="ctr"/>
                      <a:r>
                        <a:rPr lang="es-ES" sz="1200" b="0" i="1">
                          <a:effectLst/>
                          <a:latin typeface="+mj-lt"/>
                        </a:rPr>
                        <a:t>¿Cuántos hombres con discapacidad hay en puestos indefinidos?</a:t>
                      </a: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rtl="0" fontAlgn="ctr"/>
                      <a:endParaRPr lang="es-ES" sz="1200" b="1">
                        <a:effectLst/>
                        <a:latin typeface="+mj-lt"/>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rtl="0" fontAlgn="ctr"/>
                      <a:endParaRPr lang="es-ES" sz="1200" b="1">
                        <a:effectLst/>
                        <a:latin typeface="+mj-lt"/>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rtl="0" fontAlgn="ctr"/>
                      <a:endParaRPr lang="es-ES" sz="1200" b="1">
                        <a:effectLst/>
                        <a:latin typeface="+mj-lt"/>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768515108"/>
                  </a:ext>
                </a:extLst>
              </a:tr>
              <a:tr h="190500">
                <a:tc>
                  <a:txBody>
                    <a:bodyPr/>
                    <a:lstStyle/>
                    <a:p>
                      <a:pPr rtl="0" fontAlgn="ctr"/>
                      <a:r>
                        <a:rPr lang="es-ES" sz="1200" b="0" i="1">
                          <a:effectLst/>
                          <a:latin typeface="+mj-lt"/>
                        </a:rPr>
                        <a:t>¿Cuántas mujeres con discapacidad hay en puestos indefinidos?</a:t>
                      </a: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rtl="0" fontAlgn="ctr"/>
                      <a:endParaRPr lang="es-ES" sz="1200" b="1" dirty="0">
                        <a:effectLst/>
                        <a:latin typeface="+mj-lt"/>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rtl="0" fontAlgn="ctr"/>
                      <a:endParaRPr lang="es-ES" sz="1200" b="1">
                        <a:effectLst/>
                        <a:latin typeface="+mj-lt"/>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rtl="0" fontAlgn="ctr"/>
                      <a:endParaRPr lang="es-ES" sz="1200" b="1">
                        <a:effectLst/>
                        <a:latin typeface="+mj-lt"/>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517867657"/>
                  </a:ext>
                </a:extLst>
              </a:tr>
              <a:tr h="190500">
                <a:tc>
                  <a:txBody>
                    <a:bodyPr/>
                    <a:lstStyle/>
                    <a:p>
                      <a:pPr rtl="0" fontAlgn="ctr"/>
                      <a:r>
                        <a:rPr lang="es-ES" sz="1200" b="1" i="1">
                          <a:effectLst/>
                          <a:latin typeface="+mj-lt"/>
                        </a:rPr>
                        <a:t>Temporal</a:t>
                      </a: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rtl="0" fontAlgn="ctr"/>
                      <a:r>
                        <a:rPr lang="es-ES" sz="1200" b="1">
                          <a:effectLst/>
                          <a:latin typeface="+mj-lt"/>
                        </a:rPr>
                        <a:t>0</a:t>
                      </a: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rtl="0" fontAlgn="ctr"/>
                      <a:r>
                        <a:rPr lang="es-ES" sz="1200" b="1">
                          <a:effectLst/>
                          <a:latin typeface="+mj-lt"/>
                        </a:rPr>
                        <a:t>0</a:t>
                      </a: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rtl="0" fontAlgn="ctr"/>
                      <a:r>
                        <a:rPr lang="es-ES" sz="1200" b="1">
                          <a:effectLst/>
                          <a:latin typeface="+mj-lt"/>
                        </a:rPr>
                        <a:t>0</a:t>
                      </a: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1013095803"/>
                  </a:ext>
                </a:extLst>
              </a:tr>
              <a:tr h="190500">
                <a:tc>
                  <a:txBody>
                    <a:bodyPr/>
                    <a:lstStyle/>
                    <a:p>
                      <a:pPr rtl="0" fontAlgn="ctr"/>
                      <a:r>
                        <a:rPr lang="es-ES" sz="1200" b="0" i="1">
                          <a:effectLst/>
                          <a:latin typeface="+mj-lt"/>
                        </a:rPr>
                        <a:t>¿Cuántos hombres con discapacidad hay en puestos temporales?</a:t>
                      </a: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rtl="0" fontAlgn="ctr"/>
                      <a:endParaRPr lang="es-ES" sz="1200" b="1" dirty="0">
                        <a:effectLst/>
                        <a:latin typeface="+mj-lt"/>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rtl="0" fontAlgn="ctr"/>
                      <a:endParaRPr lang="es-ES" sz="1200" b="1" dirty="0">
                        <a:effectLst/>
                        <a:latin typeface="+mj-lt"/>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rtl="0" fontAlgn="ctr"/>
                      <a:endParaRPr lang="es-ES" sz="1200" b="1">
                        <a:effectLst/>
                        <a:latin typeface="+mj-lt"/>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2258889876"/>
                  </a:ext>
                </a:extLst>
              </a:tr>
              <a:tr h="190500">
                <a:tc>
                  <a:txBody>
                    <a:bodyPr/>
                    <a:lstStyle/>
                    <a:p>
                      <a:pPr rtl="0" fontAlgn="ctr"/>
                      <a:r>
                        <a:rPr lang="es-ES" sz="1200" b="0" i="1">
                          <a:effectLst/>
                          <a:latin typeface="+mj-lt"/>
                        </a:rPr>
                        <a:t>¿Cuántas mujeres con discapacidad hay en puestos temporales?</a:t>
                      </a: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rtl="0" fontAlgn="ctr"/>
                      <a:endParaRPr lang="es-ES" sz="1200" b="1">
                        <a:effectLst/>
                        <a:latin typeface="+mj-lt"/>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rtl="0" fontAlgn="ctr"/>
                      <a:endParaRPr lang="es-ES" sz="1200" b="1" dirty="0">
                        <a:effectLst/>
                        <a:latin typeface="+mj-lt"/>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rtl="0" fontAlgn="ctr"/>
                      <a:endParaRPr lang="es-ES" sz="1200" b="1">
                        <a:effectLst/>
                        <a:latin typeface="+mj-lt"/>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389028432"/>
                  </a:ext>
                </a:extLst>
              </a:tr>
              <a:tr h="114300">
                <a:tc>
                  <a:txBody>
                    <a:bodyPr/>
                    <a:lstStyle/>
                    <a:p>
                      <a:pPr rtl="0" fontAlgn="ctr"/>
                      <a:endParaRPr lang="es-ES">
                        <a:effectLst/>
                        <a:latin typeface="+mj-lt"/>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7E6E6"/>
                    </a:solidFill>
                  </a:tcPr>
                </a:tc>
                <a:tc>
                  <a:txBody>
                    <a:bodyPr/>
                    <a:lstStyle/>
                    <a:p>
                      <a:pPr rtl="0" fontAlgn="ctr"/>
                      <a:endParaRPr lang="es-ES">
                        <a:effectLst/>
                        <a:latin typeface="+mj-lt"/>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7E6E6"/>
                    </a:solidFill>
                  </a:tcPr>
                </a:tc>
                <a:tc>
                  <a:txBody>
                    <a:bodyPr/>
                    <a:lstStyle/>
                    <a:p>
                      <a:pPr rtl="0" fontAlgn="ctr"/>
                      <a:endParaRPr lang="es-ES" dirty="0">
                        <a:effectLst/>
                        <a:latin typeface="+mj-lt"/>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7E6E6"/>
                    </a:solidFill>
                  </a:tcPr>
                </a:tc>
                <a:tc>
                  <a:txBody>
                    <a:bodyPr/>
                    <a:lstStyle/>
                    <a:p>
                      <a:pPr rtl="0" fontAlgn="ctr"/>
                      <a:endParaRPr lang="es-ES" dirty="0">
                        <a:effectLst/>
                        <a:latin typeface="+mj-lt"/>
                      </a:endParaRP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7E6E6"/>
                    </a:solidFill>
                  </a:tcPr>
                </a:tc>
                <a:extLst>
                  <a:ext uri="{0D108BD9-81ED-4DB2-BD59-A6C34878D82A}">
                    <a16:rowId xmlns:a16="http://schemas.microsoft.com/office/drawing/2014/main" val="545627120"/>
                  </a:ext>
                </a:extLst>
              </a:tr>
              <a:tr h="190500">
                <a:tc>
                  <a:txBody>
                    <a:bodyPr/>
                    <a:lstStyle/>
                    <a:p>
                      <a:pPr algn="r" rtl="0" fontAlgn="ctr"/>
                      <a:r>
                        <a:rPr lang="es-ES" sz="1200" b="1" i="1">
                          <a:effectLst/>
                          <a:latin typeface="+mj-lt"/>
                        </a:rPr>
                        <a:t>TOTAL</a:t>
                      </a: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7E6E6"/>
                    </a:solidFill>
                  </a:tcPr>
                </a:tc>
                <a:tc>
                  <a:txBody>
                    <a:bodyPr/>
                    <a:lstStyle/>
                    <a:p>
                      <a:pPr algn="ctr" rtl="0" fontAlgn="ctr"/>
                      <a:r>
                        <a:rPr lang="es-ES" sz="1200" b="1" i="1">
                          <a:effectLst/>
                          <a:latin typeface="+mj-lt"/>
                        </a:rPr>
                        <a:t>0</a:t>
                      </a: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7E6E6"/>
                    </a:solidFill>
                  </a:tcPr>
                </a:tc>
                <a:tc>
                  <a:txBody>
                    <a:bodyPr/>
                    <a:lstStyle/>
                    <a:p>
                      <a:pPr algn="ctr" rtl="0" fontAlgn="ctr"/>
                      <a:r>
                        <a:rPr lang="es-ES" sz="1200" b="1" i="1">
                          <a:effectLst/>
                          <a:latin typeface="+mj-lt"/>
                        </a:rPr>
                        <a:t>0</a:t>
                      </a: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7E6E6"/>
                    </a:solidFill>
                  </a:tcPr>
                </a:tc>
                <a:tc>
                  <a:txBody>
                    <a:bodyPr/>
                    <a:lstStyle/>
                    <a:p>
                      <a:pPr algn="ctr" rtl="0" fontAlgn="ctr"/>
                      <a:r>
                        <a:rPr lang="es-ES" sz="1200" b="1" i="1" dirty="0">
                          <a:effectLst/>
                          <a:latin typeface="+mj-lt"/>
                        </a:rPr>
                        <a:t>0</a:t>
                      </a:r>
                    </a:p>
                  </a:txBody>
                  <a:tcPr marL="28575" marR="285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7E6E6"/>
                    </a:solidFill>
                  </a:tcPr>
                </a:tc>
                <a:extLst>
                  <a:ext uri="{0D108BD9-81ED-4DB2-BD59-A6C34878D82A}">
                    <a16:rowId xmlns:a16="http://schemas.microsoft.com/office/drawing/2014/main" val="482552284"/>
                  </a:ext>
                </a:extLst>
              </a:tr>
            </a:tbl>
          </a:graphicData>
        </a:graphic>
      </p:graphicFrame>
      <p:sp>
        <p:nvSpPr>
          <p:cNvPr id="7" name="Google Shape;107;gb21d4c34d8_0_29">
            <a:extLst>
              <a:ext uri="{FF2B5EF4-FFF2-40B4-BE49-F238E27FC236}">
                <a16:creationId xmlns:a16="http://schemas.microsoft.com/office/drawing/2014/main" id="{B64F2CFB-D49F-6F4A-8258-3AC19DD38535}"/>
              </a:ext>
            </a:extLst>
          </p:cNvPr>
          <p:cNvSpPr txBox="1"/>
          <p:nvPr/>
        </p:nvSpPr>
        <p:spPr>
          <a:xfrm>
            <a:off x="940850" y="358075"/>
            <a:ext cx="10310400" cy="789000"/>
          </a:xfrm>
          <a:prstGeom prst="rect">
            <a:avLst/>
          </a:prstGeom>
          <a:no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90000"/>
              </a:lnSpc>
              <a:spcBef>
                <a:spcPts val="0"/>
              </a:spcBef>
              <a:spcAft>
                <a:spcPts val="0"/>
              </a:spcAft>
              <a:buClr>
                <a:srgbClr val="000000"/>
              </a:buClr>
              <a:buSzPts val="2400"/>
              <a:buFont typeface="Avenir"/>
              <a:buNone/>
              <a:tabLst/>
              <a:defRPr/>
            </a:pPr>
            <a:r>
              <a:rPr kumimoji="0" lang="es-ES" sz="1200" b="1" i="0" u="none" strike="noStrike" kern="0" cap="none" spc="0" normalizeH="0" baseline="0" noProof="0" dirty="0">
                <a:ln>
                  <a:noFill/>
                </a:ln>
                <a:solidFill>
                  <a:srgbClr val="DF6336"/>
                </a:solidFill>
                <a:effectLst/>
                <a:uLnTx/>
                <a:uFillTx/>
                <a:latin typeface="+mj-lt"/>
                <a:ea typeface="Avenir"/>
                <a:cs typeface="Avenir"/>
                <a:sym typeface="Avenir"/>
              </a:rPr>
              <a:t>METODOLOGÍA</a:t>
            </a:r>
            <a:endParaRPr kumimoji="0" sz="1200" b="1" i="0" u="none" strike="noStrike" kern="0" cap="none" spc="0" normalizeH="0" baseline="0" noProof="0" dirty="0">
              <a:ln>
                <a:noFill/>
              </a:ln>
              <a:solidFill>
                <a:srgbClr val="DF6336"/>
              </a:solidFill>
              <a:effectLst/>
              <a:uLnTx/>
              <a:uFillTx/>
              <a:latin typeface="+mj-lt"/>
              <a:ea typeface="Avenir"/>
              <a:cs typeface="Avenir"/>
              <a:sym typeface="Avenir"/>
            </a:endParaRPr>
          </a:p>
          <a:p>
            <a:pPr marL="0" marR="0" lvl="0" indent="0" algn="l" defTabSz="914400" rtl="0" eaLnBrk="1" fontAlgn="auto" latinLnBrk="0" hangingPunct="1">
              <a:lnSpc>
                <a:spcPct val="90000"/>
              </a:lnSpc>
              <a:spcBef>
                <a:spcPts val="0"/>
              </a:spcBef>
              <a:spcAft>
                <a:spcPts val="0"/>
              </a:spcAft>
              <a:buClr>
                <a:srgbClr val="000000"/>
              </a:buClr>
              <a:buSzPts val="2400"/>
              <a:buFont typeface="Avenir"/>
              <a:buNone/>
              <a:tabLst/>
              <a:defRPr/>
            </a:pPr>
            <a:r>
              <a:rPr lang="es-ES" sz="2400" b="1" kern="0" dirty="0">
                <a:solidFill>
                  <a:srgbClr val="000000"/>
                </a:solidFill>
                <a:latin typeface="+mj-lt"/>
                <a:cs typeface="Arial"/>
                <a:sym typeface="Avenir"/>
              </a:rPr>
              <a:t>Cuestionarios: social</a:t>
            </a:r>
            <a:endParaRPr kumimoji="0" sz="1400" b="1" i="0" u="none" strike="noStrike" kern="0" cap="none" spc="0" normalizeH="0" baseline="0" noProof="0" dirty="0">
              <a:ln>
                <a:noFill/>
              </a:ln>
              <a:solidFill>
                <a:srgbClr val="000000"/>
              </a:solidFill>
              <a:effectLst/>
              <a:uLnTx/>
              <a:uFillTx/>
              <a:latin typeface="+mj-lt"/>
              <a:ea typeface="+mn-ea"/>
              <a:cs typeface="Arial"/>
              <a:sym typeface="Arial"/>
            </a:endParaRPr>
          </a:p>
        </p:txBody>
      </p:sp>
      <p:pic>
        <p:nvPicPr>
          <p:cNvPr id="8" name="Imagen 7">
            <a:extLst>
              <a:ext uri="{FF2B5EF4-FFF2-40B4-BE49-F238E27FC236}">
                <a16:creationId xmlns:a16="http://schemas.microsoft.com/office/drawing/2014/main" id="{FE42B8B8-1131-9545-B41A-3AA79915D4D9}"/>
              </a:ext>
            </a:extLst>
          </p:cNvPr>
          <p:cNvPicPr>
            <a:picLocks noChangeAspect="1"/>
          </p:cNvPicPr>
          <p:nvPr/>
        </p:nvPicPr>
        <p:blipFill>
          <a:blip r:embed="rId2"/>
          <a:stretch>
            <a:fillRect/>
          </a:stretch>
        </p:blipFill>
        <p:spPr>
          <a:xfrm>
            <a:off x="936358" y="5870056"/>
            <a:ext cx="2114660" cy="869360"/>
          </a:xfrm>
          <a:prstGeom prst="rect">
            <a:avLst/>
          </a:prstGeom>
        </p:spPr>
      </p:pic>
      <p:pic>
        <p:nvPicPr>
          <p:cNvPr id="9" name="Imagen 8">
            <a:extLst>
              <a:ext uri="{FF2B5EF4-FFF2-40B4-BE49-F238E27FC236}">
                <a16:creationId xmlns:a16="http://schemas.microsoft.com/office/drawing/2014/main" id="{7CAA0EA7-B6C3-704A-A262-90BEEF0B7A3C}"/>
              </a:ext>
            </a:extLst>
          </p:cNvPr>
          <p:cNvPicPr>
            <a:picLocks noChangeAspect="1"/>
          </p:cNvPicPr>
          <p:nvPr/>
        </p:nvPicPr>
        <p:blipFill>
          <a:blip r:embed="rId3"/>
          <a:stretch>
            <a:fillRect/>
          </a:stretch>
        </p:blipFill>
        <p:spPr>
          <a:xfrm>
            <a:off x="4731637" y="5870056"/>
            <a:ext cx="2728725" cy="888745"/>
          </a:xfrm>
          <a:prstGeom prst="rect">
            <a:avLst/>
          </a:prstGeom>
        </p:spPr>
      </p:pic>
    </p:spTree>
    <p:extLst>
      <p:ext uri="{BB962C8B-B14F-4D97-AF65-F5344CB8AC3E}">
        <p14:creationId xmlns:p14="http://schemas.microsoft.com/office/powerpoint/2010/main" val="24406037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gb21d4c34d8_0_29"/>
          <p:cNvSpPr txBox="1"/>
          <p:nvPr/>
        </p:nvSpPr>
        <p:spPr>
          <a:xfrm>
            <a:off x="940850" y="358075"/>
            <a:ext cx="10310400" cy="789000"/>
          </a:xfrm>
          <a:prstGeom prst="rect">
            <a:avLst/>
          </a:prstGeom>
          <a:no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90000"/>
              </a:lnSpc>
              <a:spcBef>
                <a:spcPts val="0"/>
              </a:spcBef>
              <a:spcAft>
                <a:spcPts val="0"/>
              </a:spcAft>
              <a:buClr>
                <a:srgbClr val="000000"/>
              </a:buClr>
              <a:buSzPts val="2400"/>
              <a:buFont typeface="Avenir"/>
              <a:buNone/>
              <a:tabLst/>
              <a:defRPr/>
            </a:pPr>
            <a:r>
              <a:rPr kumimoji="0" lang="es-ES" sz="1200" b="1" i="0" u="none" strike="noStrike" kern="0" cap="none" spc="0" normalizeH="0" baseline="0" noProof="0" dirty="0">
                <a:ln>
                  <a:noFill/>
                </a:ln>
                <a:solidFill>
                  <a:srgbClr val="DF6336"/>
                </a:solidFill>
                <a:effectLst/>
                <a:uLnTx/>
                <a:uFillTx/>
                <a:latin typeface="+mj-lt"/>
                <a:ea typeface="Avenir"/>
                <a:cs typeface="Avenir"/>
                <a:sym typeface="Avenir"/>
              </a:rPr>
              <a:t>METODOLOGÍA</a:t>
            </a:r>
            <a:endParaRPr kumimoji="0" sz="1200" b="1" i="0" u="none" strike="noStrike" kern="0" cap="none" spc="0" normalizeH="0" baseline="0" noProof="0" dirty="0">
              <a:ln>
                <a:noFill/>
              </a:ln>
              <a:solidFill>
                <a:srgbClr val="DF6336"/>
              </a:solidFill>
              <a:effectLst/>
              <a:uLnTx/>
              <a:uFillTx/>
              <a:latin typeface="+mj-lt"/>
              <a:ea typeface="Avenir"/>
              <a:cs typeface="Avenir"/>
              <a:sym typeface="Avenir"/>
            </a:endParaRPr>
          </a:p>
          <a:p>
            <a:pPr marL="0" marR="0" lvl="0" indent="0" algn="l" defTabSz="914400" rtl="0" eaLnBrk="1" fontAlgn="auto" latinLnBrk="0" hangingPunct="1">
              <a:lnSpc>
                <a:spcPct val="90000"/>
              </a:lnSpc>
              <a:spcBef>
                <a:spcPts val="0"/>
              </a:spcBef>
              <a:spcAft>
                <a:spcPts val="0"/>
              </a:spcAft>
              <a:buClr>
                <a:srgbClr val="000000"/>
              </a:buClr>
              <a:buSzPts val="2400"/>
              <a:buFont typeface="Avenir"/>
              <a:buNone/>
              <a:tabLst/>
              <a:defRPr/>
            </a:pPr>
            <a:r>
              <a:rPr lang="es-ES" sz="2400" b="1" kern="0" dirty="0">
                <a:solidFill>
                  <a:srgbClr val="000000"/>
                </a:solidFill>
                <a:latin typeface="+mj-lt"/>
                <a:cs typeface="Arial"/>
                <a:sym typeface="Avenir"/>
              </a:rPr>
              <a:t>Cuestionarios: ODS</a:t>
            </a:r>
            <a:endParaRPr kumimoji="0" sz="1400" b="1" i="0" u="none" strike="noStrike" kern="0" cap="none" spc="0" normalizeH="0" baseline="0" noProof="0" dirty="0">
              <a:ln>
                <a:noFill/>
              </a:ln>
              <a:solidFill>
                <a:srgbClr val="000000"/>
              </a:solidFill>
              <a:effectLst/>
              <a:uLnTx/>
              <a:uFillTx/>
              <a:latin typeface="+mj-lt"/>
              <a:ea typeface="+mn-ea"/>
              <a:cs typeface="Arial"/>
              <a:sym typeface="Arial"/>
            </a:endParaRPr>
          </a:p>
        </p:txBody>
      </p:sp>
      <p:pic>
        <p:nvPicPr>
          <p:cNvPr id="4" name="Imagen 3">
            <a:extLst>
              <a:ext uri="{FF2B5EF4-FFF2-40B4-BE49-F238E27FC236}">
                <a16:creationId xmlns:a16="http://schemas.microsoft.com/office/drawing/2014/main" id="{FA67690F-18DF-4604-8630-FE2BED7D4998}"/>
              </a:ext>
            </a:extLst>
          </p:cNvPr>
          <p:cNvPicPr>
            <a:picLocks noChangeAspect="1"/>
          </p:cNvPicPr>
          <p:nvPr/>
        </p:nvPicPr>
        <p:blipFill>
          <a:blip r:embed="rId3"/>
          <a:stretch>
            <a:fillRect/>
          </a:stretch>
        </p:blipFill>
        <p:spPr>
          <a:xfrm>
            <a:off x="936358" y="5870056"/>
            <a:ext cx="2114660" cy="869360"/>
          </a:xfrm>
          <a:prstGeom prst="rect">
            <a:avLst/>
          </a:prstGeom>
        </p:spPr>
      </p:pic>
      <p:pic>
        <p:nvPicPr>
          <p:cNvPr id="5" name="Imagen 4">
            <a:extLst>
              <a:ext uri="{FF2B5EF4-FFF2-40B4-BE49-F238E27FC236}">
                <a16:creationId xmlns:a16="http://schemas.microsoft.com/office/drawing/2014/main" id="{9D6A2D79-5210-448B-8011-4365CC848819}"/>
              </a:ext>
            </a:extLst>
          </p:cNvPr>
          <p:cNvPicPr>
            <a:picLocks noChangeAspect="1"/>
          </p:cNvPicPr>
          <p:nvPr/>
        </p:nvPicPr>
        <p:blipFill>
          <a:blip r:embed="rId4"/>
          <a:stretch>
            <a:fillRect/>
          </a:stretch>
        </p:blipFill>
        <p:spPr>
          <a:xfrm>
            <a:off x="4731637" y="5870056"/>
            <a:ext cx="2728725" cy="888745"/>
          </a:xfrm>
          <a:prstGeom prst="rect">
            <a:avLst/>
          </a:prstGeom>
        </p:spPr>
      </p:pic>
      <p:graphicFrame>
        <p:nvGraphicFramePr>
          <p:cNvPr id="2" name="Tabla 1">
            <a:extLst>
              <a:ext uri="{FF2B5EF4-FFF2-40B4-BE49-F238E27FC236}">
                <a16:creationId xmlns:a16="http://schemas.microsoft.com/office/drawing/2014/main" id="{120C4F6B-188D-374B-8350-3A6BE5AFEDB5}"/>
              </a:ext>
            </a:extLst>
          </p:cNvPr>
          <p:cNvGraphicFramePr>
            <a:graphicFrameLocks noGrp="1"/>
          </p:cNvGraphicFramePr>
          <p:nvPr>
            <p:extLst>
              <p:ext uri="{D42A27DB-BD31-4B8C-83A1-F6EECF244321}">
                <p14:modId xmlns:p14="http://schemas.microsoft.com/office/powerpoint/2010/main" val="2657546517"/>
              </p:ext>
            </p:extLst>
          </p:nvPr>
        </p:nvGraphicFramePr>
        <p:xfrm>
          <a:off x="1993688" y="1243685"/>
          <a:ext cx="7659371" cy="4344024"/>
        </p:xfrm>
        <a:graphic>
          <a:graphicData uri="http://schemas.openxmlformats.org/drawingml/2006/table">
            <a:tbl>
              <a:tblPr/>
              <a:tblGrid>
                <a:gridCol w="508928">
                  <a:extLst>
                    <a:ext uri="{9D8B030D-6E8A-4147-A177-3AD203B41FA5}">
                      <a16:colId xmlns:a16="http://schemas.microsoft.com/office/drawing/2014/main" val="3518676788"/>
                    </a:ext>
                  </a:extLst>
                </a:gridCol>
                <a:gridCol w="2147678">
                  <a:extLst>
                    <a:ext uri="{9D8B030D-6E8A-4147-A177-3AD203B41FA5}">
                      <a16:colId xmlns:a16="http://schemas.microsoft.com/office/drawing/2014/main" val="3535432687"/>
                    </a:ext>
                  </a:extLst>
                </a:gridCol>
                <a:gridCol w="580178">
                  <a:extLst>
                    <a:ext uri="{9D8B030D-6E8A-4147-A177-3AD203B41FA5}">
                      <a16:colId xmlns:a16="http://schemas.microsoft.com/office/drawing/2014/main" val="2723773310"/>
                    </a:ext>
                  </a:extLst>
                </a:gridCol>
                <a:gridCol w="580178">
                  <a:extLst>
                    <a:ext uri="{9D8B030D-6E8A-4147-A177-3AD203B41FA5}">
                      <a16:colId xmlns:a16="http://schemas.microsoft.com/office/drawing/2014/main" val="2918107400"/>
                    </a:ext>
                  </a:extLst>
                </a:gridCol>
                <a:gridCol w="580178">
                  <a:extLst>
                    <a:ext uri="{9D8B030D-6E8A-4147-A177-3AD203B41FA5}">
                      <a16:colId xmlns:a16="http://schemas.microsoft.com/office/drawing/2014/main" val="4014618368"/>
                    </a:ext>
                  </a:extLst>
                </a:gridCol>
                <a:gridCol w="676875">
                  <a:extLst>
                    <a:ext uri="{9D8B030D-6E8A-4147-A177-3AD203B41FA5}">
                      <a16:colId xmlns:a16="http://schemas.microsoft.com/office/drawing/2014/main" val="3771588659"/>
                    </a:ext>
                  </a:extLst>
                </a:gridCol>
                <a:gridCol w="651428">
                  <a:extLst>
                    <a:ext uri="{9D8B030D-6E8A-4147-A177-3AD203B41FA5}">
                      <a16:colId xmlns:a16="http://schemas.microsoft.com/office/drawing/2014/main" val="3747738285"/>
                    </a:ext>
                  </a:extLst>
                </a:gridCol>
                <a:gridCol w="1933928">
                  <a:extLst>
                    <a:ext uri="{9D8B030D-6E8A-4147-A177-3AD203B41FA5}">
                      <a16:colId xmlns:a16="http://schemas.microsoft.com/office/drawing/2014/main" val="2540655498"/>
                    </a:ext>
                  </a:extLst>
                </a:gridCol>
              </a:tblGrid>
              <a:tr h="114000">
                <a:tc>
                  <a:txBody>
                    <a:bodyPr/>
                    <a:lstStyle/>
                    <a:p>
                      <a:pPr rtl="0" fontAlgn="ctr"/>
                      <a:endParaRPr lang="es-ES" sz="700">
                        <a:effectLst/>
                        <a:latin typeface="+mj-lt"/>
                      </a:endParaRPr>
                    </a:p>
                  </a:txBody>
                  <a:tcPr marL="15268" marR="15268" marT="0" marB="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9525"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5">
                  <a:txBody>
                    <a:bodyPr/>
                    <a:lstStyle/>
                    <a:p>
                      <a:pPr algn="ctr" rtl="0" fontAlgn="ctr"/>
                      <a:r>
                        <a:rPr lang="es-ES" sz="700" b="1" dirty="0">
                          <a:solidFill>
                            <a:srgbClr val="000000"/>
                          </a:solidFill>
                          <a:effectLst/>
                          <a:latin typeface="+mj-lt"/>
                        </a:rPr>
                        <a:t>¿QUÉ IMPORTANCIA TIENE DENTRO DE TU ESTRATEGIA?</a:t>
                      </a: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rowSpan="2">
                  <a:txBody>
                    <a:bodyPr/>
                    <a:lstStyle/>
                    <a:p>
                      <a:pPr algn="ctr" rtl="0" fontAlgn="ctr"/>
                      <a:r>
                        <a:rPr lang="es-ES" sz="700" b="1">
                          <a:solidFill>
                            <a:srgbClr val="000000"/>
                          </a:solidFill>
                          <a:effectLst/>
                          <a:latin typeface="+mj-lt"/>
                        </a:rPr>
                        <a:t>ACCIONES CONCRETAS LLEVADAS A CABO</a:t>
                      </a: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36690400"/>
                  </a:ext>
                </a:extLst>
              </a:tr>
              <a:tr h="234107">
                <a:tc gridSpan="2">
                  <a:txBody>
                    <a:bodyPr/>
                    <a:lstStyle/>
                    <a:p>
                      <a:pPr algn="ctr" rtl="0" fontAlgn="ctr"/>
                      <a:r>
                        <a:rPr lang="es-ES" sz="700" b="1" dirty="0">
                          <a:effectLst/>
                          <a:latin typeface="+mj-lt"/>
                        </a:rPr>
                        <a:t>OBJETIVOS DE DESARROLLO SOSTENIBLE</a:t>
                      </a: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s-ES"/>
                    </a:p>
                  </a:txBody>
                  <a:tcPr/>
                </a:tc>
                <a:tc>
                  <a:txBody>
                    <a:bodyPr/>
                    <a:lstStyle/>
                    <a:p>
                      <a:pPr algn="ctr" rtl="0" fontAlgn="ctr"/>
                      <a:r>
                        <a:rPr lang="es-ES" sz="700" b="0" dirty="0">
                          <a:solidFill>
                            <a:srgbClr val="000000"/>
                          </a:solidFill>
                          <a:effectLst/>
                          <a:latin typeface="+mj-lt"/>
                        </a:rPr>
                        <a:t>NULA</a:t>
                      </a: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es-ES" sz="700" b="0" dirty="0">
                          <a:solidFill>
                            <a:srgbClr val="000000"/>
                          </a:solidFill>
                          <a:effectLst/>
                          <a:latin typeface="+mj-lt"/>
                        </a:rPr>
                        <a:t>POCA</a:t>
                      </a: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es-ES" sz="700" b="0" dirty="0">
                          <a:solidFill>
                            <a:srgbClr val="000000"/>
                          </a:solidFill>
                          <a:effectLst/>
                          <a:latin typeface="+mj-lt"/>
                        </a:rPr>
                        <a:t>REGULAR</a:t>
                      </a: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es-ES" sz="700" b="0">
                          <a:solidFill>
                            <a:srgbClr val="000000"/>
                          </a:solidFill>
                          <a:effectLst/>
                          <a:latin typeface="+mj-lt"/>
                        </a:rPr>
                        <a:t>MUCHA</a:t>
                      </a: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es-ES" sz="700" b="0" dirty="0">
                          <a:solidFill>
                            <a:srgbClr val="000000"/>
                          </a:solidFill>
                          <a:effectLst/>
                          <a:latin typeface="+mj-lt"/>
                        </a:rPr>
                        <a:t>TOTAL</a:t>
                      </a: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vMerge="1">
                  <a:txBody>
                    <a:bodyPr/>
                    <a:lstStyle/>
                    <a:p>
                      <a:endParaRPr lang="es-ES"/>
                    </a:p>
                  </a:txBody>
                  <a:tcPr/>
                </a:tc>
                <a:extLst>
                  <a:ext uri="{0D108BD9-81ED-4DB2-BD59-A6C34878D82A}">
                    <a16:rowId xmlns:a16="http://schemas.microsoft.com/office/drawing/2014/main" val="1934840214"/>
                  </a:ext>
                </a:extLst>
              </a:tr>
              <a:tr h="208661">
                <a:tc>
                  <a:txBody>
                    <a:bodyPr/>
                    <a:lstStyle/>
                    <a:p>
                      <a:pPr algn="ctr" rtl="0" fontAlgn="ctr"/>
                      <a:r>
                        <a:rPr lang="es-ES" sz="700" b="1" dirty="0">
                          <a:solidFill>
                            <a:srgbClr val="000000"/>
                          </a:solidFill>
                          <a:effectLst/>
                          <a:latin typeface="+mj-lt"/>
                        </a:rPr>
                        <a:t>ODS 1</a:t>
                      </a: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r>
                        <a:rPr lang="es-ES" sz="700" b="0" u="sng" dirty="0">
                          <a:solidFill>
                            <a:srgbClr val="0563C1"/>
                          </a:solidFill>
                          <a:effectLst/>
                          <a:latin typeface="+mj-lt"/>
                          <a:hlinkClick r:id="rId5"/>
                        </a:rPr>
                        <a:t>Fin de la pobreza.</a:t>
                      </a:r>
                      <a:endParaRPr lang="es-ES" sz="700" b="0" u="sng" dirty="0">
                        <a:solidFill>
                          <a:srgbClr val="0563C1"/>
                        </a:solidFill>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dirty="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dirty="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58134352"/>
                  </a:ext>
                </a:extLst>
              </a:tr>
              <a:tr h="208661">
                <a:tc>
                  <a:txBody>
                    <a:bodyPr/>
                    <a:lstStyle/>
                    <a:p>
                      <a:pPr algn="ctr" rtl="0" fontAlgn="ctr"/>
                      <a:r>
                        <a:rPr lang="es-ES" sz="700" b="1">
                          <a:solidFill>
                            <a:srgbClr val="000000"/>
                          </a:solidFill>
                          <a:effectLst/>
                          <a:latin typeface="+mj-lt"/>
                        </a:rPr>
                        <a:t>ODS 2</a:t>
                      </a: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r>
                        <a:rPr lang="es-ES" sz="700" b="0" u="sng" dirty="0">
                          <a:solidFill>
                            <a:srgbClr val="0563C1"/>
                          </a:solidFill>
                          <a:effectLst/>
                          <a:latin typeface="+mj-lt"/>
                          <a:hlinkClick r:id="rId6"/>
                        </a:rPr>
                        <a:t>Hambre cero. </a:t>
                      </a:r>
                      <a:endParaRPr lang="es-ES" sz="700" b="0" u="sng" dirty="0">
                        <a:solidFill>
                          <a:srgbClr val="0563C1"/>
                        </a:solidFill>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29649345"/>
                  </a:ext>
                </a:extLst>
              </a:tr>
              <a:tr h="208661">
                <a:tc>
                  <a:txBody>
                    <a:bodyPr/>
                    <a:lstStyle/>
                    <a:p>
                      <a:pPr algn="ctr" rtl="0" fontAlgn="ctr"/>
                      <a:r>
                        <a:rPr lang="es-ES" sz="700" b="1">
                          <a:solidFill>
                            <a:srgbClr val="000000"/>
                          </a:solidFill>
                          <a:effectLst/>
                          <a:latin typeface="+mj-lt"/>
                        </a:rPr>
                        <a:t>ODS 3</a:t>
                      </a: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r>
                        <a:rPr lang="es-ES" sz="700" b="0" u="sng">
                          <a:solidFill>
                            <a:srgbClr val="0563C1"/>
                          </a:solidFill>
                          <a:effectLst/>
                          <a:latin typeface="+mj-lt"/>
                          <a:hlinkClick r:id="rId7"/>
                        </a:rPr>
                        <a:t>Salud y bienestar.</a:t>
                      </a:r>
                      <a:endParaRPr lang="es-ES" sz="700" b="0" u="sng">
                        <a:solidFill>
                          <a:srgbClr val="0563C1"/>
                        </a:solidFill>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32436965"/>
                  </a:ext>
                </a:extLst>
              </a:tr>
              <a:tr h="208661">
                <a:tc>
                  <a:txBody>
                    <a:bodyPr/>
                    <a:lstStyle/>
                    <a:p>
                      <a:pPr algn="ctr" rtl="0" fontAlgn="ctr"/>
                      <a:r>
                        <a:rPr lang="es-ES" sz="700" b="1">
                          <a:solidFill>
                            <a:srgbClr val="000000"/>
                          </a:solidFill>
                          <a:effectLst/>
                          <a:latin typeface="+mj-lt"/>
                        </a:rPr>
                        <a:t>ODS 4</a:t>
                      </a: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r>
                        <a:rPr lang="es-ES" sz="700" b="0" u="sng">
                          <a:solidFill>
                            <a:srgbClr val="0563C1"/>
                          </a:solidFill>
                          <a:effectLst/>
                          <a:latin typeface="+mj-lt"/>
                          <a:hlinkClick r:id="rId8"/>
                        </a:rPr>
                        <a:t>Educación de calidad.</a:t>
                      </a:r>
                      <a:endParaRPr lang="es-ES" sz="700" b="0" u="sng">
                        <a:solidFill>
                          <a:srgbClr val="0563C1"/>
                        </a:solidFill>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734619287"/>
                  </a:ext>
                </a:extLst>
              </a:tr>
              <a:tr h="208661">
                <a:tc>
                  <a:txBody>
                    <a:bodyPr/>
                    <a:lstStyle/>
                    <a:p>
                      <a:pPr algn="ctr" rtl="0" fontAlgn="ctr"/>
                      <a:r>
                        <a:rPr lang="es-ES" sz="700" b="1">
                          <a:solidFill>
                            <a:srgbClr val="000000"/>
                          </a:solidFill>
                          <a:effectLst/>
                          <a:latin typeface="+mj-lt"/>
                        </a:rPr>
                        <a:t>ODS 5</a:t>
                      </a: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r>
                        <a:rPr lang="es-ES" sz="700" b="0" u="sng">
                          <a:solidFill>
                            <a:srgbClr val="0563C1"/>
                          </a:solidFill>
                          <a:effectLst/>
                          <a:latin typeface="+mj-lt"/>
                          <a:hlinkClick r:id="rId9"/>
                        </a:rPr>
                        <a:t>Igualdad de género. </a:t>
                      </a:r>
                      <a:endParaRPr lang="es-ES" sz="700" b="0" u="sng">
                        <a:solidFill>
                          <a:srgbClr val="0563C1"/>
                        </a:solidFill>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190907657"/>
                  </a:ext>
                </a:extLst>
              </a:tr>
              <a:tr h="208661">
                <a:tc>
                  <a:txBody>
                    <a:bodyPr/>
                    <a:lstStyle/>
                    <a:p>
                      <a:pPr algn="ctr" rtl="0" fontAlgn="ctr"/>
                      <a:r>
                        <a:rPr lang="es-ES" sz="700" b="1">
                          <a:solidFill>
                            <a:srgbClr val="000000"/>
                          </a:solidFill>
                          <a:effectLst/>
                          <a:latin typeface="+mj-lt"/>
                        </a:rPr>
                        <a:t>ODS 6</a:t>
                      </a: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r>
                        <a:rPr lang="es-ES" sz="700" b="0" u="sng">
                          <a:solidFill>
                            <a:srgbClr val="0563C1"/>
                          </a:solidFill>
                          <a:effectLst/>
                          <a:latin typeface="+mj-lt"/>
                          <a:hlinkClick r:id="rId10"/>
                        </a:rPr>
                        <a:t>Agua limpia y saneamiento. </a:t>
                      </a:r>
                      <a:endParaRPr lang="es-ES" sz="700" b="0" u="sng">
                        <a:solidFill>
                          <a:srgbClr val="0563C1"/>
                        </a:solidFill>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46377837"/>
                  </a:ext>
                </a:extLst>
              </a:tr>
              <a:tr h="208661">
                <a:tc>
                  <a:txBody>
                    <a:bodyPr/>
                    <a:lstStyle/>
                    <a:p>
                      <a:pPr algn="ctr" rtl="0" fontAlgn="ctr"/>
                      <a:r>
                        <a:rPr lang="es-ES" sz="700" b="1">
                          <a:solidFill>
                            <a:srgbClr val="000000"/>
                          </a:solidFill>
                          <a:effectLst/>
                          <a:latin typeface="+mj-lt"/>
                        </a:rPr>
                        <a:t>ODS 7</a:t>
                      </a: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r>
                        <a:rPr lang="es-ES" sz="700" b="0" u="sng">
                          <a:solidFill>
                            <a:srgbClr val="0563C1"/>
                          </a:solidFill>
                          <a:effectLst/>
                          <a:latin typeface="+mj-lt"/>
                          <a:hlinkClick r:id="rId11"/>
                        </a:rPr>
                        <a:t>Energía asequible y no contaminante.</a:t>
                      </a:r>
                      <a:endParaRPr lang="es-ES" sz="700" b="0" u="sng">
                        <a:solidFill>
                          <a:srgbClr val="0563C1"/>
                        </a:solidFill>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00844205"/>
                  </a:ext>
                </a:extLst>
              </a:tr>
              <a:tr h="208661">
                <a:tc>
                  <a:txBody>
                    <a:bodyPr/>
                    <a:lstStyle/>
                    <a:p>
                      <a:pPr algn="ctr" rtl="0" fontAlgn="ctr"/>
                      <a:r>
                        <a:rPr lang="es-ES" sz="700" b="1">
                          <a:solidFill>
                            <a:srgbClr val="000000"/>
                          </a:solidFill>
                          <a:effectLst/>
                          <a:latin typeface="+mj-lt"/>
                        </a:rPr>
                        <a:t>ODS 8</a:t>
                      </a: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r>
                        <a:rPr lang="es-ES" sz="700" b="0" u="sng">
                          <a:solidFill>
                            <a:srgbClr val="0563C1"/>
                          </a:solidFill>
                          <a:effectLst/>
                          <a:latin typeface="+mj-lt"/>
                          <a:hlinkClick r:id="rId12"/>
                        </a:rPr>
                        <a:t>Trabajo decente y crecimiento económico.</a:t>
                      </a:r>
                      <a:endParaRPr lang="es-ES" sz="700" b="0" u="sng">
                        <a:solidFill>
                          <a:srgbClr val="0563C1"/>
                        </a:solidFill>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03526585"/>
                  </a:ext>
                </a:extLst>
              </a:tr>
              <a:tr h="208661">
                <a:tc>
                  <a:txBody>
                    <a:bodyPr/>
                    <a:lstStyle/>
                    <a:p>
                      <a:pPr algn="ctr" rtl="0" fontAlgn="ctr"/>
                      <a:r>
                        <a:rPr lang="es-ES" sz="700" b="1">
                          <a:solidFill>
                            <a:srgbClr val="000000"/>
                          </a:solidFill>
                          <a:effectLst/>
                          <a:latin typeface="+mj-lt"/>
                        </a:rPr>
                        <a:t>ODS 9</a:t>
                      </a: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r>
                        <a:rPr lang="es-ES" sz="700" b="0" u="sng">
                          <a:solidFill>
                            <a:srgbClr val="0563C1"/>
                          </a:solidFill>
                          <a:effectLst/>
                          <a:latin typeface="+mj-lt"/>
                          <a:hlinkClick r:id="rId13"/>
                        </a:rPr>
                        <a:t>Industria, innovación e infrestructura.</a:t>
                      </a:r>
                      <a:endParaRPr lang="es-ES" sz="700" b="0" u="sng">
                        <a:solidFill>
                          <a:srgbClr val="0563C1"/>
                        </a:solidFill>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dirty="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dirty="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22298928"/>
                  </a:ext>
                </a:extLst>
              </a:tr>
              <a:tr h="208661">
                <a:tc>
                  <a:txBody>
                    <a:bodyPr/>
                    <a:lstStyle/>
                    <a:p>
                      <a:pPr algn="ctr" rtl="0" fontAlgn="ctr"/>
                      <a:r>
                        <a:rPr lang="es-ES" sz="700" b="1">
                          <a:solidFill>
                            <a:srgbClr val="000000"/>
                          </a:solidFill>
                          <a:effectLst/>
                          <a:latin typeface="+mj-lt"/>
                        </a:rPr>
                        <a:t>ODS 10</a:t>
                      </a: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r>
                        <a:rPr lang="es-ES" sz="700" b="0" u="sng">
                          <a:solidFill>
                            <a:srgbClr val="0563C1"/>
                          </a:solidFill>
                          <a:effectLst/>
                          <a:latin typeface="+mj-lt"/>
                          <a:hlinkClick r:id="rId14"/>
                        </a:rPr>
                        <a:t>Reducción de las desigualdades.</a:t>
                      </a:r>
                      <a:endParaRPr lang="es-ES" sz="700" b="0" u="sng">
                        <a:solidFill>
                          <a:srgbClr val="0563C1"/>
                        </a:solidFill>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728947260"/>
                  </a:ext>
                </a:extLst>
              </a:tr>
              <a:tr h="208661">
                <a:tc>
                  <a:txBody>
                    <a:bodyPr/>
                    <a:lstStyle/>
                    <a:p>
                      <a:pPr algn="ctr" rtl="0" fontAlgn="ctr"/>
                      <a:r>
                        <a:rPr lang="es-ES" sz="700" b="1">
                          <a:solidFill>
                            <a:srgbClr val="000000"/>
                          </a:solidFill>
                          <a:effectLst/>
                          <a:latin typeface="+mj-lt"/>
                        </a:rPr>
                        <a:t>ODS 11</a:t>
                      </a: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r>
                        <a:rPr lang="es-ES" sz="700" b="0" u="sng">
                          <a:solidFill>
                            <a:srgbClr val="0563C1"/>
                          </a:solidFill>
                          <a:effectLst/>
                          <a:latin typeface="+mj-lt"/>
                          <a:hlinkClick r:id="rId15"/>
                        </a:rPr>
                        <a:t>Ciudades y comunidades sostenibles.</a:t>
                      </a:r>
                      <a:endParaRPr lang="es-ES" sz="700" b="0" u="sng">
                        <a:solidFill>
                          <a:srgbClr val="0563C1"/>
                        </a:solidFill>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dirty="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dirty="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28077088"/>
                  </a:ext>
                </a:extLst>
              </a:tr>
              <a:tr h="208661">
                <a:tc>
                  <a:txBody>
                    <a:bodyPr/>
                    <a:lstStyle/>
                    <a:p>
                      <a:pPr algn="ctr" rtl="0" fontAlgn="ctr"/>
                      <a:r>
                        <a:rPr lang="es-ES" sz="700" b="1">
                          <a:solidFill>
                            <a:srgbClr val="000000"/>
                          </a:solidFill>
                          <a:effectLst/>
                          <a:latin typeface="+mj-lt"/>
                        </a:rPr>
                        <a:t>ODS 12</a:t>
                      </a: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r>
                        <a:rPr lang="es-ES" sz="700" b="0" u="sng">
                          <a:solidFill>
                            <a:srgbClr val="0563C1"/>
                          </a:solidFill>
                          <a:effectLst/>
                          <a:latin typeface="+mj-lt"/>
                          <a:hlinkClick r:id="rId16"/>
                        </a:rPr>
                        <a:t>Producción y consumo responsables.</a:t>
                      </a:r>
                      <a:endParaRPr lang="es-ES" sz="700" b="0" u="sng">
                        <a:solidFill>
                          <a:srgbClr val="0563C1"/>
                        </a:solidFill>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dirty="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154735522"/>
                  </a:ext>
                </a:extLst>
              </a:tr>
              <a:tr h="208661">
                <a:tc>
                  <a:txBody>
                    <a:bodyPr/>
                    <a:lstStyle/>
                    <a:p>
                      <a:pPr algn="ctr" rtl="0" fontAlgn="ctr"/>
                      <a:r>
                        <a:rPr lang="es-ES" sz="700" b="1">
                          <a:solidFill>
                            <a:srgbClr val="000000"/>
                          </a:solidFill>
                          <a:effectLst/>
                          <a:latin typeface="+mj-lt"/>
                        </a:rPr>
                        <a:t>ODS 13</a:t>
                      </a: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r>
                        <a:rPr lang="es-ES" sz="700" b="0" u="sng">
                          <a:solidFill>
                            <a:srgbClr val="0563C1"/>
                          </a:solidFill>
                          <a:effectLst/>
                          <a:latin typeface="+mj-lt"/>
                          <a:hlinkClick r:id="rId17"/>
                        </a:rPr>
                        <a:t>Acción por el clima.</a:t>
                      </a:r>
                      <a:endParaRPr lang="es-ES" sz="700" b="0" u="sng">
                        <a:solidFill>
                          <a:srgbClr val="0563C1"/>
                        </a:solidFill>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dirty="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46190728"/>
                  </a:ext>
                </a:extLst>
              </a:tr>
              <a:tr h="208661">
                <a:tc>
                  <a:txBody>
                    <a:bodyPr/>
                    <a:lstStyle/>
                    <a:p>
                      <a:pPr algn="ctr" rtl="0" fontAlgn="ctr"/>
                      <a:r>
                        <a:rPr lang="es-ES" sz="700" b="1">
                          <a:solidFill>
                            <a:srgbClr val="000000"/>
                          </a:solidFill>
                          <a:effectLst/>
                          <a:latin typeface="+mj-lt"/>
                        </a:rPr>
                        <a:t>ODS 14</a:t>
                      </a: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r>
                        <a:rPr lang="es-ES" sz="700" b="0" u="sng">
                          <a:solidFill>
                            <a:srgbClr val="0563C1"/>
                          </a:solidFill>
                          <a:effectLst/>
                          <a:latin typeface="+mj-lt"/>
                          <a:hlinkClick r:id="rId18"/>
                        </a:rPr>
                        <a:t>Vida submarina</a:t>
                      </a:r>
                      <a:endParaRPr lang="es-ES" sz="700" b="0" u="sng">
                        <a:solidFill>
                          <a:srgbClr val="0563C1"/>
                        </a:solidFill>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dirty="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40556954"/>
                  </a:ext>
                </a:extLst>
              </a:tr>
              <a:tr h="208661">
                <a:tc>
                  <a:txBody>
                    <a:bodyPr/>
                    <a:lstStyle/>
                    <a:p>
                      <a:pPr algn="ctr" rtl="0" fontAlgn="ctr"/>
                      <a:r>
                        <a:rPr lang="es-ES" sz="700" b="1">
                          <a:solidFill>
                            <a:srgbClr val="000000"/>
                          </a:solidFill>
                          <a:effectLst/>
                          <a:latin typeface="+mj-lt"/>
                        </a:rPr>
                        <a:t>ODS 15</a:t>
                      </a: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r>
                        <a:rPr lang="es-ES" sz="700" b="0" u="sng">
                          <a:solidFill>
                            <a:srgbClr val="0563C1"/>
                          </a:solidFill>
                          <a:effectLst/>
                          <a:latin typeface="+mj-lt"/>
                          <a:hlinkClick r:id="rId19"/>
                        </a:rPr>
                        <a:t>Vida de ecosistemas terrestres.</a:t>
                      </a:r>
                      <a:endParaRPr lang="es-ES" sz="700" b="0" u="sng">
                        <a:solidFill>
                          <a:srgbClr val="0563C1"/>
                        </a:solidFill>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dirty="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32146638"/>
                  </a:ext>
                </a:extLst>
              </a:tr>
              <a:tr h="208661">
                <a:tc>
                  <a:txBody>
                    <a:bodyPr/>
                    <a:lstStyle/>
                    <a:p>
                      <a:pPr algn="ctr" rtl="0" fontAlgn="ctr"/>
                      <a:r>
                        <a:rPr lang="es-ES" sz="700" b="1">
                          <a:solidFill>
                            <a:srgbClr val="000000"/>
                          </a:solidFill>
                          <a:effectLst/>
                          <a:latin typeface="+mj-lt"/>
                        </a:rPr>
                        <a:t>ODS 16</a:t>
                      </a: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r>
                        <a:rPr lang="es-ES" sz="700" b="0" u="sng">
                          <a:solidFill>
                            <a:srgbClr val="0563C1"/>
                          </a:solidFill>
                          <a:effectLst/>
                          <a:latin typeface="+mj-lt"/>
                          <a:hlinkClick r:id="rId20"/>
                        </a:rPr>
                        <a:t>Paz, injusticia e instituciones sólidas.</a:t>
                      </a:r>
                      <a:endParaRPr lang="es-ES" sz="700" b="0" u="sng">
                        <a:solidFill>
                          <a:srgbClr val="0563C1"/>
                        </a:solidFill>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dirty="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806913078"/>
                  </a:ext>
                </a:extLst>
              </a:tr>
              <a:tr h="208661">
                <a:tc>
                  <a:txBody>
                    <a:bodyPr/>
                    <a:lstStyle/>
                    <a:p>
                      <a:pPr algn="ctr" rtl="0" fontAlgn="ctr"/>
                      <a:r>
                        <a:rPr lang="es-ES" sz="700" b="1">
                          <a:solidFill>
                            <a:srgbClr val="000000"/>
                          </a:solidFill>
                          <a:effectLst/>
                          <a:latin typeface="+mj-lt"/>
                        </a:rPr>
                        <a:t>ODS 17</a:t>
                      </a: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r>
                        <a:rPr lang="es-ES" sz="700" b="0" u="sng">
                          <a:solidFill>
                            <a:srgbClr val="0563C1"/>
                          </a:solidFill>
                          <a:effectLst/>
                          <a:latin typeface="+mj-lt"/>
                          <a:hlinkClick r:id="rId21"/>
                        </a:rPr>
                        <a:t>Alianzas para lograr los objetivos.</a:t>
                      </a:r>
                      <a:endParaRPr lang="es-ES" sz="700" b="0" u="sng">
                        <a:solidFill>
                          <a:srgbClr val="0563C1"/>
                        </a:solidFill>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dirty="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54481843"/>
                  </a:ext>
                </a:extLst>
              </a:tr>
              <a:tr h="75109">
                <a:tc>
                  <a:txBody>
                    <a:bodyPr/>
                    <a:lstStyle/>
                    <a:p>
                      <a:pPr rtl="0" fontAlgn="ctr"/>
                      <a:endParaRPr lang="es-ES" sz="700">
                        <a:effectLst/>
                        <a:latin typeface="+mj-lt"/>
                      </a:endParaRPr>
                    </a:p>
                  </a:txBody>
                  <a:tcPr marL="15268" marR="15268" marT="0" marB="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dirty="0">
                        <a:effectLst/>
                        <a:latin typeface="+mj-lt"/>
                      </a:endParaRPr>
                    </a:p>
                  </a:txBody>
                  <a:tcPr marL="15268" marR="15268" marT="0" marB="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dirty="0">
                        <a:effectLst/>
                        <a:latin typeface="+mj-lt"/>
                      </a:endParaRPr>
                    </a:p>
                  </a:txBody>
                  <a:tcPr marL="15268" marR="15268" marT="0" marB="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92456971"/>
                  </a:ext>
                </a:extLst>
              </a:tr>
              <a:tr h="114000">
                <a:tc>
                  <a:txBody>
                    <a:bodyPr/>
                    <a:lstStyle/>
                    <a:p>
                      <a:pPr rtl="0" fontAlgn="ctr"/>
                      <a:endParaRPr lang="es-ES" sz="700">
                        <a:effectLst/>
                        <a:latin typeface="+mj-lt"/>
                      </a:endParaRPr>
                    </a:p>
                  </a:txBody>
                  <a:tcPr marL="15268" marR="15268" marT="0" marB="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9525"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es-ES" sz="700" b="0" dirty="0">
                          <a:effectLst/>
                          <a:latin typeface="+mj-lt"/>
                        </a:rPr>
                        <a:t>1</a:t>
                      </a: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es-ES" sz="700" b="0" dirty="0">
                          <a:effectLst/>
                          <a:latin typeface="+mj-lt"/>
                        </a:rPr>
                        <a:t>2</a:t>
                      </a: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rtl="0" fontAlgn="ctr"/>
                      <a:r>
                        <a:rPr lang="es-ES" sz="700" b="0" dirty="0">
                          <a:effectLst/>
                          <a:latin typeface="+mj-lt"/>
                        </a:rPr>
                        <a:t>3</a:t>
                      </a: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dirty="0">
                        <a:effectLst/>
                        <a:latin typeface="+mj-lt"/>
                      </a:endParaRPr>
                    </a:p>
                  </a:txBody>
                  <a:tcPr marL="15268" marR="15268" marT="0" marB="0" anchor="ctr">
                    <a:lnL w="12700" cap="flat" cmpd="sng" algn="ctr">
                      <a:solidFill>
                        <a:schemeClr val="tx1"/>
                      </a:solid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772449115"/>
                  </a:ext>
                </a:extLst>
              </a:tr>
              <a:tr h="228000">
                <a:tc gridSpan="2">
                  <a:txBody>
                    <a:bodyPr/>
                    <a:lstStyle/>
                    <a:p>
                      <a:pPr rtl="0" fontAlgn="ctr"/>
                      <a:r>
                        <a:rPr lang="es-ES" sz="700" b="1" dirty="0">
                          <a:effectLst/>
                          <a:latin typeface="+mj-lt"/>
                        </a:rPr>
                        <a:t>¿CUÁLES SON LAS 3 ODS MÁS RELEVANTES PARA LA ENTIDAD?</a:t>
                      </a: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s-ES"/>
                    </a:p>
                  </a:txBody>
                  <a:tcPr/>
                </a:tc>
                <a:tc>
                  <a:txBody>
                    <a:bodyPr/>
                    <a:lstStyle/>
                    <a:p>
                      <a:pPr rtl="0" fontAlgn="ctr"/>
                      <a:endParaRPr lang="es-ES" sz="700" dirty="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dirty="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dirty="0">
                        <a:effectLst/>
                        <a:latin typeface="+mj-lt"/>
                      </a:endParaRPr>
                    </a:p>
                  </a:txBody>
                  <a:tcPr marL="15268" marR="1526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dirty="0">
                        <a:effectLst/>
                        <a:latin typeface="+mj-lt"/>
                      </a:endParaRPr>
                    </a:p>
                  </a:txBody>
                  <a:tcPr marL="15268" marR="15268" marT="0" marB="0" anchor="ctr">
                    <a:lnL w="12700" cap="flat" cmpd="sng" algn="ctr">
                      <a:solidFill>
                        <a:schemeClr val="tx1"/>
                      </a:solid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rtl="0" fontAlgn="ctr"/>
                      <a:endParaRPr lang="es-ES" sz="700">
                        <a:effectLst/>
                        <a:latin typeface="+mj-lt"/>
                      </a:endParaRPr>
                    </a:p>
                  </a:txBody>
                  <a:tcPr marL="15268" marR="15268" marT="0" marB="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s-ES" sz="700" dirty="0">
                        <a:latin typeface="+mj-lt"/>
                      </a:endParaRPr>
                    </a:p>
                  </a:txBody>
                  <a:tcPr marL="48857" marR="48857" marT="24429" marB="24429">
                    <a:lnL w="9525" cap="flat" cmpd="sng" algn="ctr">
                      <a:noFill/>
                      <a:prstDash val="solid"/>
                      <a:round/>
                      <a:headEnd type="none" w="med" len="med"/>
                      <a:tailEnd type="none" w="med" len="med"/>
                    </a:lnL>
                    <a:lnR w="12700" cmpd="sng">
                      <a:noFill/>
                      <a:prstDash val="solid"/>
                    </a:lnR>
                    <a:lnT w="9525" cap="flat" cmpd="sng" algn="ctr">
                      <a:no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2429229525"/>
                  </a:ext>
                </a:extLst>
              </a:tr>
            </a:tbl>
          </a:graphicData>
        </a:graphic>
      </p:graphicFrame>
    </p:spTree>
    <p:extLst>
      <p:ext uri="{BB962C8B-B14F-4D97-AF65-F5344CB8AC3E}">
        <p14:creationId xmlns:p14="http://schemas.microsoft.com/office/powerpoint/2010/main" val="20705247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856"/>
        <p:cNvGrpSpPr/>
        <p:nvPr/>
      </p:nvGrpSpPr>
      <p:grpSpPr>
        <a:xfrm>
          <a:off x="0" y="0"/>
          <a:ext cx="0" cy="0"/>
          <a:chOff x="0" y="0"/>
          <a:chExt cx="0" cy="0"/>
        </a:xfrm>
      </p:grpSpPr>
      <p:sp>
        <p:nvSpPr>
          <p:cNvPr id="39" name="Google Shape;6;p12">
            <a:extLst>
              <a:ext uri="{FF2B5EF4-FFF2-40B4-BE49-F238E27FC236}">
                <a16:creationId xmlns:a16="http://schemas.microsoft.com/office/drawing/2014/main" id="{3A5F66BC-1AB7-5B4A-8F89-AA84D99AC31C}"/>
              </a:ext>
            </a:extLst>
          </p:cNvPr>
          <p:cNvSpPr/>
          <p:nvPr/>
        </p:nvSpPr>
        <p:spPr>
          <a:xfrm>
            <a:off x="-3641" y="0"/>
            <a:ext cx="12192000" cy="6164643"/>
          </a:xfrm>
          <a:prstGeom prst="rect">
            <a:avLst/>
          </a:prstGeom>
          <a:solidFill>
            <a:srgbClr val="F4F0E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58" name="Google Shape;858;gc97534ecfb_0_584"/>
          <p:cNvSpPr txBox="1">
            <a:spLocks noGrp="1"/>
          </p:cNvSpPr>
          <p:nvPr>
            <p:ph type="sldNum" idx="12"/>
          </p:nvPr>
        </p:nvSpPr>
        <p:spPr>
          <a:xfrm>
            <a:off x="4724400" y="6297025"/>
            <a:ext cx="2743200" cy="3651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000000"/>
              </a:buClr>
              <a:buSzPts val="1200"/>
              <a:buFont typeface="Arial"/>
              <a:buNone/>
            </a:pPr>
            <a:fld id="{00000000-1234-1234-1234-123412341234}" type="slidenum">
              <a:rPr lang="es-ES"/>
              <a:t>19</a:t>
            </a:fld>
            <a:endParaRPr/>
          </a:p>
        </p:txBody>
      </p:sp>
      <p:grpSp>
        <p:nvGrpSpPr>
          <p:cNvPr id="2" name="Grupo 1">
            <a:extLst>
              <a:ext uri="{FF2B5EF4-FFF2-40B4-BE49-F238E27FC236}">
                <a16:creationId xmlns:a16="http://schemas.microsoft.com/office/drawing/2014/main" id="{117EB8DE-12B0-5C4C-B53C-3F5EBA64CB68}"/>
              </a:ext>
            </a:extLst>
          </p:cNvPr>
          <p:cNvGrpSpPr/>
          <p:nvPr/>
        </p:nvGrpSpPr>
        <p:grpSpPr>
          <a:xfrm>
            <a:off x="720919" y="505705"/>
            <a:ext cx="10750162" cy="5658938"/>
            <a:chOff x="617537" y="242500"/>
            <a:chExt cx="10750162" cy="5658938"/>
          </a:xfrm>
        </p:grpSpPr>
        <p:sp>
          <p:nvSpPr>
            <p:cNvPr id="857" name="Google Shape;857;gc97534ecfb_0_584"/>
            <p:cNvSpPr/>
            <p:nvPr/>
          </p:nvSpPr>
          <p:spPr>
            <a:xfrm>
              <a:off x="958899" y="908250"/>
              <a:ext cx="4440237" cy="2895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1200"/>
                </a:spcBef>
                <a:spcAft>
                  <a:spcPts val="0"/>
                </a:spcAft>
                <a:buClr>
                  <a:srgbClr val="000000"/>
                </a:buClr>
                <a:buSzPts val="1800"/>
                <a:buFont typeface="Arial"/>
                <a:buNone/>
              </a:pPr>
              <a:r>
                <a:rPr lang="es-ES" sz="1200" dirty="0">
                  <a:solidFill>
                    <a:srgbClr val="888888"/>
                  </a:solidFill>
                  <a:latin typeface="Work Sans"/>
                  <a:ea typeface="Work Sans"/>
                  <a:cs typeface="Work Sans"/>
                  <a:sym typeface="Work Sans"/>
                </a:rPr>
                <a:t>RESIDUO / RECURSO GESTIONADO: 	</a:t>
              </a:r>
              <a:r>
                <a:rPr lang="es-ES" sz="1200" b="1" dirty="0">
                  <a:solidFill>
                    <a:srgbClr val="888888"/>
                  </a:solidFill>
                  <a:latin typeface="Work Sans"/>
                  <a:ea typeface="Work Sans"/>
                  <a:cs typeface="Work Sans"/>
                  <a:sym typeface="Work Sans"/>
                </a:rPr>
                <a:t>	TEXTIL</a:t>
              </a:r>
              <a:endParaRPr sz="200" b="1" i="0" u="none" strike="noStrike" cap="none" dirty="0">
                <a:solidFill>
                  <a:srgbClr val="888888"/>
                </a:solidFill>
                <a:latin typeface="Work Sans"/>
                <a:ea typeface="Work Sans"/>
                <a:cs typeface="Work Sans"/>
                <a:sym typeface="Work Sans"/>
              </a:endParaRPr>
            </a:p>
          </p:txBody>
        </p:sp>
        <p:pic>
          <p:nvPicPr>
            <p:cNvPr id="859" name="Google Shape;859;gc97534ecfb_0_584" title="Gráfico"/>
            <p:cNvPicPr preferRelativeResize="0"/>
            <p:nvPr/>
          </p:nvPicPr>
          <p:blipFill>
            <a:blip r:embed="rId3">
              <a:alphaModFix/>
            </a:blip>
            <a:stretch>
              <a:fillRect/>
            </a:stretch>
          </p:blipFill>
          <p:spPr>
            <a:xfrm>
              <a:off x="617537" y="3915375"/>
              <a:ext cx="2279033" cy="1694426"/>
            </a:xfrm>
            <a:prstGeom prst="rect">
              <a:avLst/>
            </a:prstGeom>
            <a:noFill/>
            <a:ln>
              <a:noFill/>
            </a:ln>
          </p:spPr>
        </p:pic>
        <p:pic>
          <p:nvPicPr>
            <p:cNvPr id="860" name="Google Shape;860;gc97534ecfb_0_584" title="Gráfico"/>
            <p:cNvPicPr preferRelativeResize="0"/>
            <p:nvPr/>
          </p:nvPicPr>
          <p:blipFill>
            <a:blip r:embed="rId4">
              <a:alphaModFix/>
            </a:blip>
            <a:stretch>
              <a:fillRect/>
            </a:stretch>
          </p:blipFill>
          <p:spPr>
            <a:xfrm>
              <a:off x="3143012" y="3915375"/>
              <a:ext cx="2256125" cy="1694426"/>
            </a:xfrm>
            <a:prstGeom prst="rect">
              <a:avLst/>
            </a:prstGeom>
            <a:noFill/>
            <a:ln>
              <a:noFill/>
            </a:ln>
          </p:spPr>
        </p:pic>
        <p:pic>
          <p:nvPicPr>
            <p:cNvPr id="861" name="Google Shape;861;gc97534ecfb_0_584"/>
            <p:cNvPicPr preferRelativeResize="0"/>
            <p:nvPr/>
          </p:nvPicPr>
          <p:blipFill>
            <a:blip r:embed="rId5">
              <a:alphaModFix/>
            </a:blip>
            <a:stretch>
              <a:fillRect/>
            </a:stretch>
          </p:blipFill>
          <p:spPr>
            <a:xfrm>
              <a:off x="1121181" y="1463300"/>
              <a:ext cx="2604245" cy="1764848"/>
            </a:xfrm>
            <a:prstGeom prst="rect">
              <a:avLst/>
            </a:prstGeom>
            <a:noFill/>
            <a:ln>
              <a:noFill/>
            </a:ln>
          </p:spPr>
        </p:pic>
        <p:sp>
          <p:nvSpPr>
            <p:cNvPr id="862" name="Google Shape;862;gc97534ecfb_0_584"/>
            <p:cNvSpPr/>
            <p:nvPr/>
          </p:nvSpPr>
          <p:spPr>
            <a:xfrm rot="-5399223">
              <a:off x="409125" y="2205111"/>
              <a:ext cx="1327800" cy="228000"/>
            </a:xfrm>
            <a:prstGeom prst="rect">
              <a:avLst/>
            </a:prstGeom>
            <a:solidFill>
              <a:srgbClr val="D0E0E3"/>
            </a:solidFill>
            <a:ln>
              <a:noFill/>
            </a:ln>
          </p:spPr>
          <p:txBody>
            <a:bodyPr spcFirstLastPara="1" wrap="square" lIns="91425" tIns="45700" rIns="91425" bIns="45700" anchor="ctr" anchorCtr="0">
              <a:noAutofit/>
            </a:bodyPr>
            <a:lstStyle/>
            <a:p>
              <a:pPr marL="0" marR="0" lvl="0" indent="0" algn="ctr" rtl="0">
                <a:lnSpc>
                  <a:spcPct val="100000"/>
                </a:lnSpc>
                <a:spcBef>
                  <a:spcPts val="1200"/>
                </a:spcBef>
                <a:spcAft>
                  <a:spcPts val="0"/>
                </a:spcAft>
                <a:buClr>
                  <a:srgbClr val="000000"/>
                </a:buClr>
                <a:buSzPts val="1800"/>
                <a:buFont typeface="Arial"/>
                <a:buNone/>
              </a:pPr>
              <a:r>
                <a:rPr lang="es-ES" sz="500" b="1">
                  <a:solidFill>
                    <a:schemeClr val="dk1"/>
                  </a:solidFill>
                  <a:latin typeface="Work Sans"/>
                  <a:ea typeface="Work Sans"/>
                  <a:cs typeface="Work Sans"/>
                  <a:sym typeface="Work Sans"/>
                </a:rPr>
                <a:t>10.000 [Tn]</a:t>
              </a:r>
              <a:endParaRPr sz="500" b="1">
                <a:solidFill>
                  <a:schemeClr val="dk1"/>
                </a:solidFill>
                <a:latin typeface="Work Sans"/>
                <a:ea typeface="Work Sans"/>
                <a:cs typeface="Work Sans"/>
                <a:sym typeface="Work Sans"/>
              </a:endParaRPr>
            </a:p>
          </p:txBody>
        </p:sp>
        <p:sp>
          <p:nvSpPr>
            <p:cNvPr id="863" name="Google Shape;863;gc97534ecfb_0_584"/>
            <p:cNvSpPr/>
            <p:nvPr/>
          </p:nvSpPr>
          <p:spPr>
            <a:xfrm rot="722">
              <a:off x="3665225" y="1516386"/>
              <a:ext cx="1429200" cy="138300"/>
            </a:xfrm>
            <a:prstGeom prst="rect">
              <a:avLst/>
            </a:prstGeom>
            <a:solidFill>
              <a:srgbClr val="D0E0E3"/>
            </a:solidFill>
            <a:ln>
              <a:noFill/>
            </a:ln>
          </p:spPr>
          <p:txBody>
            <a:bodyPr spcFirstLastPara="1" wrap="square" lIns="91425" tIns="45700" rIns="91425" bIns="45700" anchor="ctr" anchorCtr="0">
              <a:noAutofit/>
            </a:bodyPr>
            <a:lstStyle/>
            <a:p>
              <a:pPr marL="0" marR="0" lvl="0" indent="0" algn="ctr" rtl="0">
                <a:lnSpc>
                  <a:spcPct val="50000"/>
                </a:lnSpc>
                <a:spcBef>
                  <a:spcPts val="0"/>
                </a:spcBef>
                <a:spcAft>
                  <a:spcPts val="0"/>
                </a:spcAft>
                <a:buClr>
                  <a:srgbClr val="000000"/>
                </a:buClr>
                <a:buSzPts val="1800"/>
                <a:buFont typeface="Arial"/>
                <a:buNone/>
              </a:pPr>
              <a:r>
                <a:rPr lang="es-ES" sz="500">
                  <a:solidFill>
                    <a:schemeClr val="dk1"/>
                  </a:solidFill>
                  <a:latin typeface="Work Sans"/>
                  <a:ea typeface="Work Sans"/>
                  <a:cs typeface="Work Sans"/>
                  <a:sym typeface="Work Sans"/>
                </a:rPr>
                <a:t>REUTILIZAR: 1.000 [Tn]</a:t>
              </a:r>
              <a:endParaRPr sz="100" i="0" u="none" strike="noStrike" cap="none">
                <a:solidFill>
                  <a:schemeClr val="dk1"/>
                </a:solidFill>
                <a:latin typeface="Work Sans"/>
                <a:ea typeface="Work Sans"/>
                <a:cs typeface="Work Sans"/>
                <a:sym typeface="Work Sans"/>
              </a:endParaRPr>
            </a:p>
          </p:txBody>
        </p:sp>
        <p:sp>
          <p:nvSpPr>
            <p:cNvPr id="864" name="Google Shape;864;gc97534ecfb_0_584"/>
            <p:cNvSpPr/>
            <p:nvPr/>
          </p:nvSpPr>
          <p:spPr>
            <a:xfrm rot="722">
              <a:off x="3665225" y="2071253"/>
              <a:ext cx="1429200" cy="138300"/>
            </a:xfrm>
            <a:prstGeom prst="rect">
              <a:avLst/>
            </a:prstGeom>
            <a:solidFill>
              <a:srgbClr val="D0E0E3"/>
            </a:solidFill>
            <a:ln>
              <a:noFill/>
            </a:ln>
          </p:spPr>
          <p:txBody>
            <a:bodyPr spcFirstLastPara="1" wrap="square" lIns="91425" tIns="45700" rIns="91425" bIns="45700" anchor="t" anchorCtr="0">
              <a:noAutofit/>
            </a:bodyPr>
            <a:lstStyle/>
            <a:p>
              <a:pPr marL="0" marR="0" lvl="0" indent="0" algn="ctr" rtl="0">
                <a:lnSpc>
                  <a:spcPct val="50000"/>
                </a:lnSpc>
                <a:spcBef>
                  <a:spcPts val="0"/>
                </a:spcBef>
                <a:spcAft>
                  <a:spcPts val="0"/>
                </a:spcAft>
                <a:buClr>
                  <a:srgbClr val="000000"/>
                </a:buClr>
                <a:buSzPts val="1800"/>
                <a:buFont typeface="Arial"/>
                <a:buNone/>
              </a:pPr>
              <a:r>
                <a:rPr lang="es-ES" sz="500">
                  <a:solidFill>
                    <a:schemeClr val="dk1"/>
                  </a:solidFill>
                  <a:latin typeface="Work Sans"/>
                  <a:ea typeface="Work Sans"/>
                  <a:cs typeface="Work Sans"/>
                  <a:sym typeface="Work Sans"/>
                </a:rPr>
                <a:t>RECICLAJE: 6.000 [Tn]</a:t>
              </a:r>
              <a:endParaRPr sz="100" i="0" u="none" strike="noStrike" cap="none">
                <a:solidFill>
                  <a:schemeClr val="dk1"/>
                </a:solidFill>
                <a:latin typeface="Work Sans"/>
                <a:ea typeface="Work Sans"/>
                <a:cs typeface="Work Sans"/>
                <a:sym typeface="Work Sans"/>
              </a:endParaRPr>
            </a:p>
          </p:txBody>
        </p:sp>
        <p:sp>
          <p:nvSpPr>
            <p:cNvPr id="865" name="Google Shape;865;gc97534ecfb_0_584"/>
            <p:cNvSpPr/>
            <p:nvPr/>
          </p:nvSpPr>
          <p:spPr>
            <a:xfrm rot="722">
              <a:off x="3665225" y="2729350"/>
              <a:ext cx="1429200" cy="138300"/>
            </a:xfrm>
            <a:prstGeom prst="rect">
              <a:avLst/>
            </a:prstGeom>
            <a:solidFill>
              <a:srgbClr val="D0E0E3"/>
            </a:solidFill>
            <a:ln>
              <a:noFill/>
            </a:ln>
          </p:spPr>
          <p:txBody>
            <a:bodyPr spcFirstLastPara="1" wrap="square" lIns="91425" tIns="45700" rIns="91425" bIns="45700" anchor="t" anchorCtr="0">
              <a:noAutofit/>
            </a:bodyPr>
            <a:lstStyle/>
            <a:p>
              <a:pPr marL="0" marR="0" lvl="0" indent="0" algn="ctr" rtl="0">
                <a:lnSpc>
                  <a:spcPct val="50000"/>
                </a:lnSpc>
                <a:spcBef>
                  <a:spcPts val="0"/>
                </a:spcBef>
                <a:spcAft>
                  <a:spcPts val="0"/>
                </a:spcAft>
                <a:buClr>
                  <a:srgbClr val="000000"/>
                </a:buClr>
                <a:buSzPts val="1800"/>
                <a:buFont typeface="Arial"/>
                <a:buNone/>
              </a:pPr>
              <a:r>
                <a:rPr lang="es-ES" sz="500">
                  <a:solidFill>
                    <a:schemeClr val="dk1"/>
                  </a:solidFill>
                  <a:latin typeface="Work Sans"/>
                  <a:ea typeface="Work Sans"/>
                  <a:cs typeface="Work Sans"/>
                  <a:sym typeface="Work Sans"/>
                </a:rPr>
                <a:t>VALORIZACIÓN: 2.000 [Tn]</a:t>
              </a:r>
              <a:endParaRPr sz="100" i="0" u="none" strike="noStrike" cap="none">
                <a:solidFill>
                  <a:schemeClr val="dk1"/>
                </a:solidFill>
                <a:latin typeface="Work Sans"/>
                <a:ea typeface="Work Sans"/>
                <a:cs typeface="Work Sans"/>
                <a:sym typeface="Work Sans"/>
              </a:endParaRPr>
            </a:p>
          </p:txBody>
        </p:sp>
        <p:sp>
          <p:nvSpPr>
            <p:cNvPr id="866" name="Google Shape;866;gc97534ecfb_0_584"/>
            <p:cNvSpPr/>
            <p:nvPr/>
          </p:nvSpPr>
          <p:spPr>
            <a:xfrm rot="722">
              <a:off x="3665225" y="3038061"/>
              <a:ext cx="1429200" cy="138300"/>
            </a:xfrm>
            <a:prstGeom prst="rect">
              <a:avLst/>
            </a:prstGeom>
            <a:solidFill>
              <a:srgbClr val="D0E0E3"/>
            </a:solidFill>
            <a:ln>
              <a:noFill/>
            </a:ln>
          </p:spPr>
          <p:txBody>
            <a:bodyPr spcFirstLastPara="1" wrap="square" lIns="91425" tIns="45700" rIns="91425" bIns="45700" anchor="t" anchorCtr="0">
              <a:noAutofit/>
            </a:bodyPr>
            <a:lstStyle/>
            <a:p>
              <a:pPr marL="0" marR="0" lvl="0" indent="0" algn="ctr" rtl="0">
                <a:lnSpc>
                  <a:spcPct val="50000"/>
                </a:lnSpc>
                <a:spcBef>
                  <a:spcPts val="0"/>
                </a:spcBef>
                <a:spcAft>
                  <a:spcPts val="0"/>
                </a:spcAft>
                <a:buClr>
                  <a:srgbClr val="000000"/>
                </a:buClr>
                <a:buSzPts val="1800"/>
                <a:buFont typeface="Arial"/>
                <a:buNone/>
              </a:pPr>
              <a:r>
                <a:rPr lang="es-ES" sz="500">
                  <a:solidFill>
                    <a:schemeClr val="dk1"/>
                  </a:solidFill>
                  <a:latin typeface="Work Sans"/>
                  <a:ea typeface="Work Sans"/>
                  <a:cs typeface="Work Sans"/>
                  <a:sym typeface="Work Sans"/>
                </a:rPr>
                <a:t>VERTEDERO: 1.000 [Tn]</a:t>
              </a:r>
              <a:endParaRPr sz="100" i="0" u="none" strike="noStrike" cap="none">
                <a:solidFill>
                  <a:schemeClr val="dk1"/>
                </a:solidFill>
                <a:latin typeface="Work Sans"/>
                <a:ea typeface="Work Sans"/>
                <a:cs typeface="Work Sans"/>
                <a:sym typeface="Work Sans"/>
              </a:endParaRPr>
            </a:p>
          </p:txBody>
        </p:sp>
        <p:sp>
          <p:nvSpPr>
            <p:cNvPr id="867" name="Google Shape;867;gc97534ecfb_0_584"/>
            <p:cNvSpPr/>
            <p:nvPr/>
          </p:nvSpPr>
          <p:spPr>
            <a:xfrm>
              <a:off x="1161475" y="3645975"/>
              <a:ext cx="1299300" cy="2895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1200"/>
                </a:spcBef>
                <a:spcAft>
                  <a:spcPts val="0"/>
                </a:spcAft>
                <a:buClr>
                  <a:srgbClr val="000000"/>
                </a:buClr>
                <a:buSzPts val="1800"/>
                <a:buFont typeface="Arial"/>
                <a:buNone/>
              </a:pPr>
              <a:r>
                <a:rPr lang="es-ES" sz="1000" b="1">
                  <a:solidFill>
                    <a:schemeClr val="accent3"/>
                  </a:solidFill>
                  <a:latin typeface="Work Sans"/>
                  <a:ea typeface="Work Sans"/>
                  <a:cs typeface="Work Sans"/>
                  <a:sym typeface="Work Sans"/>
                </a:rPr>
                <a:t>PROCEDENCIA</a:t>
              </a:r>
              <a:endParaRPr sz="100" b="1" i="0" u="none" strike="noStrike" cap="none">
                <a:solidFill>
                  <a:schemeClr val="accent3"/>
                </a:solidFill>
                <a:latin typeface="Work Sans"/>
                <a:ea typeface="Work Sans"/>
                <a:cs typeface="Work Sans"/>
                <a:sym typeface="Work Sans"/>
              </a:endParaRPr>
            </a:p>
          </p:txBody>
        </p:sp>
        <p:sp>
          <p:nvSpPr>
            <p:cNvPr id="868" name="Google Shape;868;gc97534ecfb_0_584"/>
            <p:cNvSpPr/>
            <p:nvPr/>
          </p:nvSpPr>
          <p:spPr>
            <a:xfrm>
              <a:off x="3556475" y="3645975"/>
              <a:ext cx="1429200" cy="2895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1200"/>
                </a:spcBef>
                <a:spcAft>
                  <a:spcPts val="0"/>
                </a:spcAft>
                <a:buClr>
                  <a:srgbClr val="000000"/>
                </a:buClr>
                <a:buSzPts val="1800"/>
                <a:buFont typeface="Arial"/>
                <a:buNone/>
              </a:pPr>
              <a:r>
                <a:rPr lang="es-ES" sz="1000" b="1">
                  <a:solidFill>
                    <a:schemeClr val="accent3"/>
                  </a:solidFill>
                  <a:latin typeface="Work Sans"/>
                  <a:ea typeface="Work Sans"/>
                  <a:cs typeface="Work Sans"/>
                  <a:sym typeface="Work Sans"/>
                </a:rPr>
                <a:t>DESTINO</a:t>
              </a:r>
              <a:endParaRPr sz="1000" b="1">
                <a:solidFill>
                  <a:schemeClr val="accent3"/>
                </a:solidFill>
                <a:latin typeface="Work Sans"/>
                <a:ea typeface="Work Sans"/>
                <a:cs typeface="Work Sans"/>
                <a:sym typeface="Work Sans"/>
              </a:endParaRPr>
            </a:p>
          </p:txBody>
        </p:sp>
        <p:grpSp>
          <p:nvGrpSpPr>
            <p:cNvPr id="869" name="Google Shape;869;gc97534ecfb_0_584"/>
            <p:cNvGrpSpPr/>
            <p:nvPr/>
          </p:nvGrpSpPr>
          <p:grpSpPr>
            <a:xfrm>
              <a:off x="5645600" y="250250"/>
              <a:ext cx="5722099" cy="3657627"/>
              <a:chOff x="5760000" y="2292350"/>
              <a:chExt cx="5722099" cy="3657627"/>
            </a:xfrm>
          </p:grpSpPr>
          <p:pic>
            <p:nvPicPr>
              <p:cNvPr id="870" name="Google Shape;870;gc97534ecfb_0_584" title="Gráfico"/>
              <p:cNvPicPr preferRelativeResize="0"/>
              <p:nvPr/>
            </p:nvPicPr>
            <p:blipFill>
              <a:blip r:embed="rId6">
                <a:alphaModFix/>
              </a:blip>
              <a:stretch>
                <a:fillRect/>
              </a:stretch>
            </p:blipFill>
            <p:spPr>
              <a:xfrm>
                <a:off x="6205437" y="2460837"/>
                <a:ext cx="2279025" cy="1694435"/>
              </a:xfrm>
              <a:prstGeom prst="rect">
                <a:avLst/>
              </a:prstGeom>
              <a:noFill/>
              <a:ln>
                <a:noFill/>
              </a:ln>
            </p:spPr>
          </p:pic>
          <p:pic>
            <p:nvPicPr>
              <p:cNvPr id="871" name="Google Shape;871;gc97534ecfb_0_584" title="Gráfico"/>
              <p:cNvPicPr preferRelativeResize="0"/>
              <p:nvPr/>
            </p:nvPicPr>
            <p:blipFill>
              <a:blip r:embed="rId7">
                <a:alphaModFix/>
              </a:blip>
              <a:stretch>
                <a:fillRect/>
              </a:stretch>
            </p:blipFill>
            <p:spPr>
              <a:xfrm>
                <a:off x="5937350" y="4276213"/>
                <a:ext cx="2815201" cy="1673765"/>
              </a:xfrm>
              <a:prstGeom prst="rect">
                <a:avLst/>
              </a:prstGeom>
              <a:noFill/>
              <a:ln>
                <a:noFill/>
              </a:ln>
            </p:spPr>
          </p:pic>
          <p:pic>
            <p:nvPicPr>
              <p:cNvPr id="872" name="Google Shape;872;gc97534ecfb_0_584" title="Gráfico"/>
              <p:cNvPicPr preferRelativeResize="0"/>
              <p:nvPr/>
            </p:nvPicPr>
            <p:blipFill>
              <a:blip r:embed="rId8">
                <a:alphaModFix/>
              </a:blip>
              <a:stretch>
                <a:fillRect/>
              </a:stretch>
            </p:blipFill>
            <p:spPr>
              <a:xfrm>
                <a:off x="9676999" y="4712950"/>
                <a:ext cx="1429200" cy="1009979"/>
              </a:xfrm>
              <a:prstGeom prst="rect">
                <a:avLst/>
              </a:prstGeom>
              <a:noFill/>
              <a:ln>
                <a:noFill/>
              </a:ln>
            </p:spPr>
          </p:pic>
          <p:cxnSp>
            <p:nvCxnSpPr>
              <p:cNvPr id="873" name="Google Shape;873;gc97534ecfb_0_584"/>
              <p:cNvCxnSpPr/>
              <p:nvPr/>
            </p:nvCxnSpPr>
            <p:spPr>
              <a:xfrm rot="10800000" flipH="1">
                <a:off x="8705899" y="4824550"/>
                <a:ext cx="1457400" cy="414300"/>
              </a:xfrm>
              <a:prstGeom prst="straightConnector1">
                <a:avLst/>
              </a:prstGeom>
              <a:noFill/>
              <a:ln w="9525" cap="flat" cmpd="sng">
                <a:solidFill>
                  <a:srgbClr val="999999"/>
                </a:solidFill>
                <a:prstDash val="dot"/>
                <a:round/>
                <a:headEnd type="none" w="med" len="med"/>
                <a:tailEnd type="none" w="med" len="med"/>
              </a:ln>
            </p:spPr>
          </p:cxnSp>
          <p:cxnSp>
            <p:nvCxnSpPr>
              <p:cNvPr id="874" name="Google Shape;874;gc97534ecfb_0_584"/>
              <p:cNvCxnSpPr/>
              <p:nvPr/>
            </p:nvCxnSpPr>
            <p:spPr>
              <a:xfrm>
                <a:off x="8701099" y="5257929"/>
                <a:ext cx="1457400" cy="347400"/>
              </a:xfrm>
              <a:prstGeom prst="straightConnector1">
                <a:avLst/>
              </a:prstGeom>
              <a:noFill/>
              <a:ln w="9525" cap="flat" cmpd="sng">
                <a:solidFill>
                  <a:srgbClr val="999999"/>
                </a:solidFill>
                <a:prstDash val="dot"/>
                <a:round/>
                <a:headEnd type="none" w="med" len="med"/>
                <a:tailEnd type="none" w="med" len="med"/>
              </a:ln>
            </p:spPr>
          </p:cxnSp>
          <p:pic>
            <p:nvPicPr>
              <p:cNvPr id="875" name="Google Shape;875;gc97534ecfb_0_584" title="Gráfico"/>
              <p:cNvPicPr preferRelativeResize="0"/>
              <p:nvPr/>
            </p:nvPicPr>
            <p:blipFill>
              <a:blip r:embed="rId9">
                <a:alphaModFix/>
              </a:blip>
              <a:stretch>
                <a:fillRect/>
              </a:stretch>
            </p:blipFill>
            <p:spPr>
              <a:xfrm>
                <a:off x="8975300" y="2782800"/>
                <a:ext cx="2506799" cy="1327800"/>
              </a:xfrm>
              <a:prstGeom prst="rect">
                <a:avLst/>
              </a:prstGeom>
              <a:noFill/>
              <a:ln>
                <a:noFill/>
              </a:ln>
            </p:spPr>
          </p:pic>
          <p:cxnSp>
            <p:nvCxnSpPr>
              <p:cNvPr id="876" name="Google Shape;876;gc97534ecfb_0_584"/>
              <p:cNvCxnSpPr/>
              <p:nvPr/>
            </p:nvCxnSpPr>
            <p:spPr>
              <a:xfrm rot="10800000" flipH="1">
                <a:off x="8701099" y="2871750"/>
                <a:ext cx="304800" cy="1695600"/>
              </a:xfrm>
              <a:prstGeom prst="straightConnector1">
                <a:avLst/>
              </a:prstGeom>
              <a:noFill/>
              <a:ln w="9525" cap="flat" cmpd="sng">
                <a:solidFill>
                  <a:srgbClr val="999999"/>
                </a:solidFill>
                <a:prstDash val="dot"/>
                <a:round/>
                <a:headEnd type="none" w="med" len="med"/>
                <a:tailEnd type="none" w="med" len="med"/>
              </a:ln>
            </p:spPr>
          </p:cxnSp>
          <p:cxnSp>
            <p:nvCxnSpPr>
              <p:cNvPr id="877" name="Google Shape;877;gc97534ecfb_0_584"/>
              <p:cNvCxnSpPr/>
              <p:nvPr/>
            </p:nvCxnSpPr>
            <p:spPr>
              <a:xfrm rot="10800000" flipH="1">
                <a:off x="8682050" y="4062525"/>
                <a:ext cx="2766900" cy="519000"/>
              </a:xfrm>
              <a:prstGeom prst="straightConnector1">
                <a:avLst/>
              </a:prstGeom>
              <a:noFill/>
              <a:ln w="9525" cap="flat" cmpd="sng">
                <a:solidFill>
                  <a:srgbClr val="999999"/>
                </a:solidFill>
                <a:prstDash val="dot"/>
                <a:round/>
                <a:headEnd type="none" w="med" len="med"/>
                <a:tailEnd type="none" w="med" len="med"/>
              </a:ln>
            </p:spPr>
          </p:cxnSp>
          <p:sp>
            <p:nvSpPr>
              <p:cNvPr id="878" name="Google Shape;878;gc97534ecfb_0_584"/>
              <p:cNvSpPr/>
              <p:nvPr/>
            </p:nvSpPr>
            <p:spPr>
              <a:xfrm>
                <a:off x="5760000" y="2292350"/>
                <a:ext cx="1429200" cy="2895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1200"/>
                  </a:spcBef>
                  <a:spcAft>
                    <a:spcPts val="0"/>
                  </a:spcAft>
                  <a:buClr>
                    <a:srgbClr val="000000"/>
                  </a:buClr>
                  <a:buSzPts val="1800"/>
                  <a:buFont typeface="Arial"/>
                  <a:buNone/>
                </a:pPr>
                <a:r>
                  <a:rPr lang="es-ES" sz="1000" b="1">
                    <a:solidFill>
                      <a:schemeClr val="accent3"/>
                    </a:solidFill>
                    <a:latin typeface="Work Sans"/>
                    <a:ea typeface="Work Sans"/>
                    <a:cs typeface="Work Sans"/>
                    <a:sym typeface="Work Sans"/>
                  </a:rPr>
                  <a:t>VENTAS</a:t>
                </a:r>
                <a:endParaRPr sz="1000" b="1">
                  <a:solidFill>
                    <a:schemeClr val="accent3"/>
                  </a:solidFill>
                  <a:latin typeface="Work Sans"/>
                  <a:ea typeface="Work Sans"/>
                  <a:cs typeface="Work Sans"/>
                  <a:sym typeface="Work Sans"/>
                </a:endParaRPr>
              </a:p>
            </p:txBody>
          </p:sp>
          <p:sp>
            <p:nvSpPr>
              <p:cNvPr id="879" name="Google Shape;879;gc97534ecfb_0_584"/>
              <p:cNvSpPr/>
              <p:nvPr/>
            </p:nvSpPr>
            <p:spPr>
              <a:xfrm>
                <a:off x="5760000" y="4093988"/>
                <a:ext cx="1429200" cy="2895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1200"/>
                  </a:spcBef>
                  <a:spcAft>
                    <a:spcPts val="0"/>
                  </a:spcAft>
                  <a:buClr>
                    <a:srgbClr val="000000"/>
                  </a:buClr>
                  <a:buSzPts val="1800"/>
                  <a:buFont typeface="Arial"/>
                  <a:buNone/>
                </a:pPr>
                <a:r>
                  <a:rPr lang="es-ES" sz="1000" b="1">
                    <a:solidFill>
                      <a:schemeClr val="accent3"/>
                    </a:solidFill>
                    <a:latin typeface="Work Sans"/>
                    <a:ea typeface="Work Sans"/>
                    <a:cs typeface="Work Sans"/>
                    <a:sym typeface="Work Sans"/>
                  </a:rPr>
                  <a:t>COSTES</a:t>
                </a:r>
                <a:endParaRPr sz="1000" b="1">
                  <a:solidFill>
                    <a:schemeClr val="accent3"/>
                  </a:solidFill>
                  <a:latin typeface="Work Sans"/>
                  <a:ea typeface="Work Sans"/>
                  <a:cs typeface="Work Sans"/>
                  <a:sym typeface="Work Sans"/>
                </a:endParaRPr>
              </a:p>
            </p:txBody>
          </p:sp>
        </p:grpSp>
        <p:sp>
          <p:nvSpPr>
            <p:cNvPr id="880" name="Google Shape;880;gc97534ecfb_0_584"/>
            <p:cNvSpPr txBox="1"/>
            <p:nvPr/>
          </p:nvSpPr>
          <p:spPr>
            <a:xfrm>
              <a:off x="731950" y="242500"/>
              <a:ext cx="4589400" cy="400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s-ES" b="1">
                  <a:solidFill>
                    <a:srgbClr val="6DB7A8"/>
                  </a:solidFill>
                  <a:latin typeface="Work Sans"/>
                  <a:ea typeface="Work Sans"/>
                  <a:cs typeface="Work Sans"/>
                  <a:sym typeface="Work Sans"/>
                </a:rPr>
                <a:t>TEXTIL CIRCULAR S.L.</a:t>
              </a:r>
              <a:endParaRPr b="1">
                <a:solidFill>
                  <a:srgbClr val="6DB7A8"/>
                </a:solidFill>
                <a:latin typeface="Work Sans"/>
                <a:ea typeface="Work Sans"/>
                <a:cs typeface="Work Sans"/>
                <a:sym typeface="Work Sans"/>
              </a:endParaRPr>
            </a:p>
          </p:txBody>
        </p:sp>
        <p:pic>
          <p:nvPicPr>
            <p:cNvPr id="881" name="Google Shape;881;gc97534ecfb_0_584"/>
            <p:cNvPicPr preferRelativeResize="0"/>
            <p:nvPr/>
          </p:nvPicPr>
          <p:blipFill>
            <a:blip r:embed="rId10">
              <a:alphaModFix/>
            </a:blip>
            <a:stretch>
              <a:fillRect/>
            </a:stretch>
          </p:blipFill>
          <p:spPr>
            <a:xfrm>
              <a:off x="1658726" y="308925"/>
              <a:ext cx="304799" cy="267358"/>
            </a:xfrm>
            <a:prstGeom prst="rect">
              <a:avLst/>
            </a:prstGeom>
            <a:noFill/>
            <a:ln>
              <a:noFill/>
            </a:ln>
          </p:spPr>
        </p:pic>
        <p:grpSp>
          <p:nvGrpSpPr>
            <p:cNvPr id="882" name="Google Shape;882;gc97534ecfb_0_584"/>
            <p:cNvGrpSpPr/>
            <p:nvPr/>
          </p:nvGrpSpPr>
          <p:grpSpPr>
            <a:xfrm>
              <a:off x="5852763" y="4177638"/>
              <a:ext cx="5490112" cy="1723800"/>
              <a:chOff x="5967038" y="265600"/>
              <a:chExt cx="5490112" cy="1723800"/>
            </a:xfrm>
          </p:grpSpPr>
          <p:sp>
            <p:nvSpPr>
              <p:cNvPr id="883" name="Google Shape;883;gc97534ecfb_0_584"/>
              <p:cNvSpPr txBox="1"/>
              <p:nvPr/>
            </p:nvSpPr>
            <p:spPr>
              <a:xfrm>
                <a:off x="8868750" y="265600"/>
                <a:ext cx="22560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ES" sz="1100" b="1">
                    <a:solidFill>
                      <a:srgbClr val="888888"/>
                    </a:solidFill>
                    <a:latin typeface="Work Sans"/>
                    <a:ea typeface="Work Sans"/>
                    <a:cs typeface="Work Sans"/>
                    <a:sym typeface="Work Sans"/>
                  </a:rPr>
                  <a:t>AGUA</a:t>
                </a:r>
                <a:endParaRPr sz="1000">
                  <a:solidFill>
                    <a:srgbClr val="888888"/>
                  </a:solidFill>
                </a:endParaRPr>
              </a:p>
            </p:txBody>
          </p:sp>
          <p:sp>
            <p:nvSpPr>
              <p:cNvPr id="884" name="Google Shape;884;gc97534ecfb_0_584"/>
              <p:cNvSpPr txBox="1"/>
              <p:nvPr/>
            </p:nvSpPr>
            <p:spPr>
              <a:xfrm>
                <a:off x="6173450" y="619600"/>
                <a:ext cx="1954500" cy="1369800"/>
              </a:xfrm>
              <a:prstGeom prst="rect">
                <a:avLst/>
              </a:prstGeom>
              <a:noFill/>
              <a:ln>
                <a:noFill/>
              </a:ln>
            </p:spPr>
            <p:txBody>
              <a:bodyPr spcFirstLastPara="1" wrap="square" lIns="91425" tIns="91425" rIns="91425" bIns="91425" anchor="t" anchorCtr="0">
                <a:spAutoFit/>
              </a:bodyPr>
              <a:lstStyle/>
              <a:p>
                <a:pPr marL="0" lvl="0" indent="0" algn="just" rtl="0">
                  <a:spcBef>
                    <a:spcPts val="0"/>
                  </a:spcBef>
                  <a:spcAft>
                    <a:spcPts val="0"/>
                  </a:spcAft>
                  <a:buNone/>
                </a:pPr>
                <a:r>
                  <a:rPr lang="es-ES" sz="1100" b="1">
                    <a:solidFill>
                      <a:srgbClr val="888888"/>
                    </a:solidFill>
                    <a:latin typeface="Work Sans"/>
                    <a:ea typeface="Work Sans"/>
                    <a:cs typeface="Work Sans"/>
                    <a:sym typeface="Work Sans"/>
                  </a:rPr>
                  <a:t>1- </a:t>
                </a:r>
                <a:r>
                  <a:rPr lang="es-ES" sz="1100">
                    <a:solidFill>
                      <a:srgbClr val="888888"/>
                    </a:solidFill>
                    <a:latin typeface="Work Sans"/>
                    <a:ea typeface="Work Sans"/>
                    <a:cs typeface="Work Sans"/>
                    <a:sym typeface="Work Sans"/>
                  </a:rPr>
                  <a:t>Energía contratada verde.</a:t>
                </a:r>
                <a:endParaRPr sz="1100">
                  <a:solidFill>
                    <a:srgbClr val="888888"/>
                  </a:solidFill>
                  <a:latin typeface="Work Sans"/>
                  <a:ea typeface="Work Sans"/>
                  <a:cs typeface="Work Sans"/>
                  <a:sym typeface="Work Sans"/>
                </a:endParaRPr>
              </a:p>
              <a:p>
                <a:pPr marL="0" lvl="0" indent="0" algn="just" rtl="0">
                  <a:spcBef>
                    <a:spcPts val="0"/>
                  </a:spcBef>
                  <a:spcAft>
                    <a:spcPts val="0"/>
                  </a:spcAft>
                  <a:buNone/>
                </a:pPr>
                <a:r>
                  <a:rPr lang="es-ES" sz="1100" b="1">
                    <a:solidFill>
                      <a:srgbClr val="888888"/>
                    </a:solidFill>
                    <a:latin typeface="Work Sans"/>
                    <a:ea typeface="Work Sans"/>
                    <a:cs typeface="Work Sans"/>
                    <a:sym typeface="Work Sans"/>
                  </a:rPr>
                  <a:t>2-</a:t>
                </a:r>
                <a:r>
                  <a:rPr lang="es-ES" sz="1100">
                    <a:solidFill>
                      <a:srgbClr val="888888"/>
                    </a:solidFill>
                    <a:latin typeface="Work Sans"/>
                    <a:ea typeface="Work Sans"/>
                    <a:cs typeface="Work Sans"/>
                    <a:sym typeface="Work Sans"/>
                  </a:rPr>
                  <a:t> Generación propia vía renovables.</a:t>
                </a:r>
                <a:endParaRPr sz="1100">
                  <a:solidFill>
                    <a:srgbClr val="888888"/>
                  </a:solidFill>
                  <a:latin typeface="Work Sans"/>
                  <a:ea typeface="Work Sans"/>
                  <a:cs typeface="Work Sans"/>
                  <a:sym typeface="Work Sans"/>
                </a:endParaRPr>
              </a:p>
              <a:p>
                <a:pPr marL="0" lvl="0" indent="0" algn="just" rtl="0">
                  <a:spcBef>
                    <a:spcPts val="0"/>
                  </a:spcBef>
                  <a:spcAft>
                    <a:spcPts val="0"/>
                  </a:spcAft>
                  <a:buNone/>
                </a:pPr>
                <a:r>
                  <a:rPr lang="es-ES" sz="1100">
                    <a:solidFill>
                      <a:srgbClr val="888888"/>
                    </a:solidFill>
                    <a:latin typeface="Work Sans"/>
                    <a:ea typeface="Work Sans"/>
                    <a:cs typeface="Work Sans"/>
                    <a:sym typeface="Work Sans"/>
                  </a:rPr>
                  <a:t> </a:t>
                </a:r>
                <a:r>
                  <a:rPr lang="es-ES" sz="1100" b="1">
                    <a:solidFill>
                      <a:srgbClr val="888888"/>
                    </a:solidFill>
                    <a:latin typeface="Work Sans"/>
                    <a:ea typeface="Work Sans"/>
                    <a:cs typeface="Work Sans"/>
                    <a:sym typeface="Work Sans"/>
                  </a:rPr>
                  <a:t> 2.1.</a:t>
                </a:r>
                <a:r>
                  <a:rPr lang="es-ES" sz="1100">
                    <a:solidFill>
                      <a:srgbClr val="888888"/>
                    </a:solidFill>
                    <a:latin typeface="Work Sans"/>
                    <a:ea typeface="Work Sans"/>
                    <a:cs typeface="Work Sans"/>
                    <a:sym typeface="Work Sans"/>
                  </a:rPr>
                  <a:t> % de autoconsumo:</a:t>
                </a:r>
                <a:endParaRPr sz="1100">
                  <a:solidFill>
                    <a:srgbClr val="888888"/>
                  </a:solidFill>
                  <a:latin typeface="Work Sans"/>
                  <a:ea typeface="Work Sans"/>
                  <a:cs typeface="Work Sans"/>
                  <a:sym typeface="Work Sans"/>
                </a:endParaRPr>
              </a:p>
              <a:p>
                <a:pPr marL="0" lvl="0" indent="0" algn="just" rtl="0">
                  <a:spcBef>
                    <a:spcPts val="0"/>
                  </a:spcBef>
                  <a:spcAft>
                    <a:spcPts val="0"/>
                  </a:spcAft>
                  <a:buNone/>
                </a:pPr>
                <a:r>
                  <a:rPr lang="es-ES" sz="1100" b="1">
                    <a:solidFill>
                      <a:srgbClr val="888888"/>
                    </a:solidFill>
                    <a:latin typeface="Work Sans"/>
                    <a:ea typeface="Work Sans"/>
                    <a:cs typeface="Work Sans"/>
                    <a:sym typeface="Work Sans"/>
                  </a:rPr>
                  <a:t>3</a:t>
                </a:r>
                <a:r>
                  <a:rPr lang="es-ES" sz="1100">
                    <a:solidFill>
                      <a:srgbClr val="888888"/>
                    </a:solidFill>
                    <a:latin typeface="Work Sans"/>
                    <a:ea typeface="Work Sans"/>
                    <a:cs typeface="Work Sans"/>
                    <a:sym typeface="Work Sans"/>
                  </a:rPr>
                  <a:t>- Medidas de Eficiencia Energética.</a:t>
                </a:r>
                <a:endParaRPr sz="1100">
                  <a:solidFill>
                    <a:srgbClr val="888888"/>
                  </a:solidFill>
                  <a:latin typeface="Work Sans"/>
                  <a:ea typeface="Work Sans"/>
                  <a:cs typeface="Work Sans"/>
                  <a:sym typeface="Work Sans"/>
                </a:endParaRPr>
              </a:p>
            </p:txBody>
          </p:sp>
          <p:sp>
            <p:nvSpPr>
              <p:cNvPr id="885" name="Google Shape;885;gc97534ecfb_0_584"/>
              <p:cNvSpPr txBox="1"/>
              <p:nvPr/>
            </p:nvSpPr>
            <p:spPr>
              <a:xfrm>
                <a:off x="5967038" y="265600"/>
                <a:ext cx="22560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ES" sz="1100" b="1">
                    <a:solidFill>
                      <a:srgbClr val="888888"/>
                    </a:solidFill>
                    <a:latin typeface="Work Sans"/>
                    <a:ea typeface="Work Sans"/>
                    <a:cs typeface="Work Sans"/>
                    <a:sym typeface="Work Sans"/>
                  </a:rPr>
                  <a:t>ENERGÍA</a:t>
                </a:r>
                <a:endParaRPr sz="1000">
                  <a:solidFill>
                    <a:srgbClr val="888888"/>
                  </a:solidFill>
                </a:endParaRPr>
              </a:p>
            </p:txBody>
          </p:sp>
          <p:sp>
            <p:nvSpPr>
              <p:cNvPr id="886" name="Google Shape;886;gc97534ecfb_0_584"/>
              <p:cNvSpPr/>
              <p:nvPr/>
            </p:nvSpPr>
            <p:spPr>
              <a:xfrm>
                <a:off x="8171700" y="808425"/>
                <a:ext cx="141900" cy="138600"/>
              </a:xfrm>
              <a:prstGeom prst="rect">
                <a:avLst/>
              </a:prstGeom>
              <a:solidFill>
                <a:srgbClr val="E06666"/>
              </a:solidFill>
              <a:ln w="9525" cap="flat" cmpd="sng">
                <a:solidFill>
                  <a:srgbClr val="D9D9D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7" name="Google Shape;887;gc97534ecfb_0_584"/>
              <p:cNvSpPr/>
              <p:nvPr/>
            </p:nvSpPr>
            <p:spPr>
              <a:xfrm>
                <a:off x="8171700" y="1147675"/>
                <a:ext cx="141900" cy="138600"/>
              </a:xfrm>
              <a:prstGeom prst="rect">
                <a:avLst/>
              </a:prstGeom>
              <a:solidFill>
                <a:schemeClr val="accent6"/>
              </a:solidFill>
              <a:ln w="9525" cap="flat" cmpd="sng">
                <a:solidFill>
                  <a:srgbClr val="D9D9D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8" name="Google Shape;888;gc97534ecfb_0_584"/>
              <p:cNvSpPr/>
              <p:nvPr/>
            </p:nvSpPr>
            <p:spPr>
              <a:xfrm>
                <a:off x="8171700" y="1634625"/>
                <a:ext cx="141900" cy="138600"/>
              </a:xfrm>
              <a:prstGeom prst="rect">
                <a:avLst/>
              </a:prstGeom>
              <a:solidFill>
                <a:schemeClr val="accent6"/>
              </a:solidFill>
              <a:ln w="9525" cap="flat" cmpd="sng">
                <a:solidFill>
                  <a:srgbClr val="D9D9D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b="1"/>
              </a:p>
            </p:txBody>
          </p:sp>
          <p:sp>
            <p:nvSpPr>
              <p:cNvPr id="889" name="Google Shape;889;gc97534ecfb_0_584"/>
              <p:cNvSpPr/>
              <p:nvPr/>
            </p:nvSpPr>
            <p:spPr>
              <a:xfrm>
                <a:off x="8051750" y="1248794"/>
                <a:ext cx="402000" cy="2895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1200"/>
                  </a:spcBef>
                  <a:spcAft>
                    <a:spcPts val="0"/>
                  </a:spcAft>
                  <a:buClr>
                    <a:srgbClr val="000000"/>
                  </a:buClr>
                  <a:buSzPts val="1800"/>
                  <a:buFont typeface="Arial"/>
                  <a:buNone/>
                </a:pPr>
                <a:r>
                  <a:rPr lang="es-ES" sz="1000" b="1" dirty="0">
                    <a:solidFill>
                      <a:schemeClr val="accent3"/>
                    </a:solidFill>
                    <a:latin typeface="Work Sans"/>
                    <a:ea typeface="Work Sans"/>
                    <a:cs typeface="Work Sans"/>
                    <a:sym typeface="Work Sans"/>
                  </a:rPr>
                  <a:t>0%</a:t>
                </a:r>
                <a:endParaRPr sz="1000" b="1" dirty="0">
                  <a:solidFill>
                    <a:schemeClr val="accent3"/>
                  </a:solidFill>
                  <a:latin typeface="Work Sans"/>
                  <a:ea typeface="Work Sans"/>
                  <a:cs typeface="Work Sans"/>
                  <a:sym typeface="Work Sans"/>
                </a:endParaRPr>
              </a:p>
            </p:txBody>
          </p:sp>
          <p:sp>
            <p:nvSpPr>
              <p:cNvPr id="890" name="Google Shape;890;gc97534ecfb_0_584"/>
              <p:cNvSpPr txBox="1"/>
              <p:nvPr/>
            </p:nvSpPr>
            <p:spPr>
              <a:xfrm>
                <a:off x="9136175" y="619600"/>
                <a:ext cx="1954500" cy="1200600"/>
              </a:xfrm>
              <a:prstGeom prst="rect">
                <a:avLst/>
              </a:prstGeom>
              <a:noFill/>
              <a:ln>
                <a:noFill/>
              </a:ln>
            </p:spPr>
            <p:txBody>
              <a:bodyPr spcFirstLastPara="1" wrap="square" lIns="91425" tIns="91425" rIns="91425" bIns="91425" anchor="t" anchorCtr="0">
                <a:spAutoFit/>
              </a:bodyPr>
              <a:lstStyle/>
              <a:p>
                <a:pPr marL="0" lvl="0" indent="0" algn="just" rtl="0">
                  <a:spcBef>
                    <a:spcPts val="0"/>
                  </a:spcBef>
                  <a:spcAft>
                    <a:spcPts val="0"/>
                  </a:spcAft>
                  <a:buNone/>
                </a:pPr>
                <a:r>
                  <a:rPr lang="es-ES" sz="1100" b="1">
                    <a:solidFill>
                      <a:srgbClr val="888888"/>
                    </a:solidFill>
                    <a:latin typeface="Work Sans"/>
                    <a:ea typeface="Work Sans"/>
                    <a:cs typeface="Work Sans"/>
                    <a:sym typeface="Work Sans"/>
                  </a:rPr>
                  <a:t>1- </a:t>
                </a:r>
                <a:r>
                  <a:rPr lang="es-ES" sz="1100">
                    <a:solidFill>
                      <a:srgbClr val="888888"/>
                    </a:solidFill>
                    <a:latin typeface="Work Sans"/>
                    <a:ea typeface="Work Sans"/>
                    <a:cs typeface="Work Sans"/>
                    <a:sym typeface="Work Sans"/>
                  </a:rPr>
                  <a:t>El origen del agua es de: Gipuzkoa.</a:t>
                </a:r>
                <a:endParaRPr sz="1100">
                  <a:solidFill>
                    <a:srgbClr val="888888"/>
                  </a:solidFill>
                  <a:latin typeface="Work Sans"/>
                  <a:ea typeface="Work Sans"/>
                  <a:cs typeface="Work Sans"/>
                  <a:sym typeface="Work Sans"/>
                </a:endParaRPr>
              </a:p>
              <a:p>
                <a:pPr marL="0" lvl="0" indent="0" algn="just" rtl="0">
                  <a:spcBef>
                    <a:spcPts val="0"/>
                  </a:spcBef>
                  <a:spcAft>
                    <a:spcPts val="0"/>
                  </a:spcAft>
                  <a:buNone/>
                </a:pPr>
                <a:r>
                  <a:rPr lang="es-ES" sz="1100" b="1">
                    <a:solidFill>
                      <a:srgbClr val="888888"/>
                    </a:solidFill>
                    <a:latin typeface="Work Sans"/>
                    <a:ea typeface="Work Sans"/>
                    <a:cs typeface="Work Sans"/>
                    <a:sym typeface="Work Sans"/>
                  </a:rPr>
                  <a:t>2-</a:t>
                </a:r>
                <a:r>
                  <a:rPr lang="es-ES" sz="1100">
                    <a:solidFill>
                      <a:srgbClr val="888888"/>
                    </a:solidFill>
                    <a:latin typeface="Work Sans"/>
                    <a:ea typeface="Work Sans"/>
                    <a:cs typeface="Work Sans"/>
                    <a:sym typeface="Work Sans"/>
                  </a:rPr>
                  <a:t> El porcentaje de agua circularizada:</a:t>
                </a:r>
                <a:endParaRPr sz="1100">
                  <a:solidFill>
                    <a:srgbClr val="888888"/>
                  </a:solidFill>
                  <a:latin typeface="Work Sans"/>
                  <a:ea typeface="Work Sans"/>
                  <a:cs typeface="Work Sans"/>
                  <a:sym typeface="Work Sans"/>
                </a:endParaRPr>
              </a:p>
              <a:p>
                <a:pPr marL="0" lvl="0" indent="0" algn="just" rtl="0">
                  <a:spcBef>
                    <a:spcPts val="0"/>
                  </a:spcBef>
                  <a:spcAft>
                    <a:spcPts val="0"/>
                  </a:spcAft>
                  <a:buNone/>
                </a:pPr>
                <a:r>
                  <a:rPr lang="es-ES" sz="1100" b="1">
                    <a:solidFill>
                      <a:srgbClr val="888888"/>
                    </a:solidFill>
                    <a:latin typeface="Work Sans"/>
                    <a:ea typeface="Work Sans"/>
                    <a:cs typeface="Work Sans"/>
                    <a:sym typeface="Work Sans"/>
                  </a:rPr>
                  <a:t>3</a:t>
                </a:r>
                <a:r>
                  <a:rPr lang="es-ES" sz="1100">
                    <a:solidFill>
                      <a:srgbClr val="888888"/>
                    </a:solidFill>
                    <a:latin typeface="Work Sans"/>
                    <a:ea typeface="Work Sans"/>
                    <a:cs typeface="Work Sans"/>
                    <a:sym typeface="Work Sans"/>
                  </a:rPr>
                  <a:t>- Medidas de Eficiencia de Agua.</a:t>
                </a:r>
                <a:endParaRPr sz="1100">
                  <a:solidFill>
                    <a:srgbClr val="888888"/>
                  </a:solidFill>
                  <a:latin typeface="Work Sans"/>
                  <a:ea typeface="Work Sans"/>
                  <a:cs typeface="Work Sans"/>
                  <a:sym typeface="Work Sans"/>
                </a:endParaRPr>
              </a:p>
            </p:txBody>
          </p:sp>
          <p:sp>
            <p:nvSpPr>
              <p:cNvPr id="891" name="Google Shape;891;gc97534ecfb_0_584"/>
              <p:cNvSpPr/>
              <p:nvPr/>
            </p:nvSpPr>
            <p:spPr>
              <a:xfrm>
                <a:off x="11134425" y="1634625"/>
                <a:ext cx="141900" cy="138600"/>
              </a:xfrm>
              <a:prstGeom prst="rect">
                <a:avLst/>
              </a:prstGeom>
              <a:solidFill>
                <a:schemeClr val="accent6"/>
              </a:solidFill>
              <a:ln w="9525" cap="flat" cmpd="sng">
                <a:solidFill>
                  <a:srgbClr val="D9D9D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b="1"/>
              </a:p>
            </p:txBody>
          </p:sp>
          <p:sp>
            <p:nvSpPr>
              <p:cNvPr id="892" name="Google Shape;892;gc97534ecfb_0_584"/>
              <p:cNvSpPr/>
              <p:nvPr/>
            </p:nvSpPr>
            <p:spPr>
              <a:xfrm>
                <a:off x="11055150" y="1070542"/>
                <a:ext cx="402000" cy="2895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1200"/>
                  </a:spcBef>
                  <a:spcAft>
                    <a:spcPts val="0"/>
                  </a:spcAft>
                  <a:buClr>
                    <a:srgbClr val="000000"/>
                  </a:buClr>
                  <a:buSzPts val="1800"/>
                  <a:buFont typeface="Arial"/>
                  <a:buNone/>
                </a:pPr>
                <a:r>
                  <a:rPr lang="es-ES" sz="1000" b="1" dirty="0">
                    <a:solidFill>
                      <a:schemeClr val="accent3"/>
                    </a:solidFill>
                    <a:latin typeface="Work Sans"/>
                    <a:ea typeface="Work Sans"/>
                    <a:cs typeface="Work Sans"/>
                    <a:sym typeface="Work Sans"/>
                  </a:rPr>
                  <a:t>0%</a:t>
                </a:r>
                <a:endParaRPr sz="1000" b="1" dirty="0">
                  <a:solidFill>
                    <a:schemeClr val="accent3"/>
                  </a:solidFill>
                  <a:latin typeface="Work Sans"/>
                  <a:ea typeface="Work Sans"/>
                  <a:cs typeface="Work Sans"/>
                  <a:sym typeface="Work Sans"/>
                </a:endParaRPr>
              </a:p>
            </p:txBody>
          </p:sp>
        </p:grpSp>
      </p:grpSp>
      <p:sp>
        <p:nvSpPr>
          <p:cNvPr id="40" name="Google Shape;107;gb21d4c34d8_0_29">
            <a:extLst>
              <a:ext uri="{FF2B5EF4-FFF2-40B4-BE49-F238E27FC236}">
                <a16:creationId xmlns:a16="http://schemas.microsoft.com/office/drawing/2014/main" id="{036AC2C2-BC60-7444-839A-8A5B349FB5AA}"/>
              </a:ext>
            </a:extLst>
          </p:cNvPr>
          <p:cNvSpPr txBox="1"/>
          <p:nvPr/>
        </p:nvSpPr>
        <p:spPr>
          <a:xfrm rot="16200000">
            <a:off x="-635885" y="1003503"/>
            <a:ext cx="2228550" cy="789000"/>
          </a:xfrm>
          <a:prstGeom prst="rect">
            <a:avLst/>
          </a:prstGeom>
          <a:noFill/>
          <a:ln>
            <a:noFill/>
          </a:ln>
        </p:spPr>
        <p:txBody>
          <a:bodyPr spcFirstLastPara="1" wrap="square" lIns="91425" tIns="45700" rIns="91425" bIns="45700" anchor="ctr" anchorCtr="0">
            <a:noAutofit/>
          </a:bodyPr>
          <a:lstStyle/>
          <a:p>
            <a:pPr marL="0" marR="0" lvl="0" indent="0" algn="r" defTabSz="914400" rtl="0" eaLnBrk="1" fontAlgn="auto" latinLnBrk="0" hangingPunct="1">
              <a:lnSpc>
                <a:spcPct val="90000"/>
              </a:lnSpc>
              <a:spcBef>
                <a:spcPts val="0"/>
              </a:spcBef>
              <a:spcAft>
                <a:spcPts val="0"/>
              </a:spcAft>
              <a:buClr>
                <a:srgbClr val="000000"/>
              </a:buClr>
              <a:buSzPts val="2400"/>
              <a:buFont typeface="Avenir"/>
              <a:buNone/>
              <a:tabLst/>
              <a:defRPr/>
            </a:pPr>
            <a:r>
              <a:rPr kumimoji="0" lang="es-ES" sz="1200" b="1" i="0" u="none" strike="noStrike" kern="0" cap="none" spc="0" normalizeH="0" baseline="0" noProof="0" dirty="0">
                <a:ln>
                  <a:noFill/>
                </a:ln>
                <a:solidFill>
                  <a:srgbClr val="DF6336"/>
                </a:solidFill>
                <a:effectLst/>
                <a:uLnTx/>
                <a:uFillTx/>
                <a:latin typeface="+mj-lt"/>
                <a:ea typeface="Avenir"/>
                <a:cs typeface="Avenir"/>
                <a:sym typeface="Avenir"/>
              </a:rPr>
              <a:t>METODOLOGÍA</a:t>
            </a:r>
          </a:p>
          <a:p>
            <a:pPr marL="0" marR="0" lvl="0" indent="0" algn="r" defTabSz="914400" rtl="0" eaLnBrk="1" fontAlgn="auto" latinLnBrk="0" hangingPunct="1">
              <a:lnSpc>
                <a:spcPct val="90000"/>
              </a:lnSpc>
              <a:spcBef>
                <a:spcPts val="0"/>
              </a:spcBef>
              <a:spcAft>
                <a:spcPts val="0"/>
              </a:spcAft>
              <a:buClr>
                <a:srgbClr val="000000"/>
              </a:buClr>
              <a:buSzPts val="2400"/>
              <a:buFont typeface="Avenir"/>
              <a:buNone/>
              <a:tabLst/>
              <a:defRPr/>
            </a:pPr>
            <a:r>
              <a:rPr lang="es-ES" sz="2400" b="1" kern="0" dirty="0">
                <a:solidFill>
                  <a:srgbClr val="000000"/>
                </a:solidFill>
                <a:latin typeface="+mj-lt"/>
                <a:ea typeface="Avenir"/>
                <a:cs typeface="Arial"/>
                <a:sym typeface="Arial"/>
              </a:rPr>
              <a:t>Fichas finales</a:t>
            </a:r>
            <a:endParaRPr kumimoji="0" lang="es-ES" sz="2400" b="1" i="0" u="none" strike="noStrike" kern="0" cap="none" spc="0" normalizeH="0" baseline="0" noProof="0" dirty="0">
              <a:ln>
                <a:noFill/>
              </a:ln>
              <a:solidFill>
                <a:srgbClr val="000000"/>
              </a:solidFill>
              <a:effectLst/>
              <a:uLnTx/>
              <a:uFillTx/>
              <a:latin typeface="+mj-lt"/>
              <a:ea typeface="Avenir"/>
              <a:cs typeface="Arial"/>
              <a:sym typeface="Arial"/>
            </a:endParaRPr>
          </a:p>
        </p:txBody>
      </p:sp>
      <p:pic>
        <p:nvPicPr>
          <p:cNvPr id="41" name="Imagen 40">
            <a:extLst>
              <a:ext uri="{FF2B5EF4-FFF2-40B4-BE49-F238E27FC236}">
                <a16:creationId xmlns:a16="http://schemas.microsoft.com/office/drawing/2014/main" id="{FD202FE7-C361-BB4E-AD0C-4AEEE9216DC6}"/>
              </a:ext>
            </a:extLst>
          </p:cNvPr>
          <p:cNvPicPr>
            <a:picLocks noChangeAspect="1"/>
          </p:cNvPicPr>
          <p:nvPr/>
        </p:nvPicPr>
        <p:blipFill>
          <a:blip r:embed="rId11"/>
          <a:stretch>
            <a:fillRect/>
          </a:stretch>
        </p:blipFill>
        <p:spPr>
          <a:xfrm>
            <a:off x="648043" y="6150401"/>
            <a:ext cx="1615986" cy="664350"/>
          </a:xfrm>
          <a:prstGeom prst="rect">
            <a:avLst/>
          </a:prstGeom>
        </p:spPr>
      </p:pic>
      <p:pic>
        <p:nvPicPr>
          <p:cNvPr id="42" name="Imagen 41">
            <a:extLst>
              <a:ext uri="{FF2B5EF4-FFF2-40B4-BE49-F238E27FC236}">
                <a16:creationId xmlns:a16="http://schemas.microsoft.com/office/drawing/2014/main" id="{42F11B05-516A-8447-9A81-07534D80FA49}"/>
              </a:ext>
            </a:extLst>
          </p:cNvPr>
          <p:cNvPicPr>
            <a:picLocks noChangeAspect="1"/>
          </p:cNvPicPr>
          <p:nvPr/>
        </p:nvPicPr>
        <p:blipFill>
          <a:blip r:embed="rId12"/>
          <a:stretch>
            <a:fillRect/>
          </a:stretch>
        </p:blipFill>
        <p:spPr>
          <a:xfrm>
            <a:off x="4731778" y="6139993"/>
            <a:ext cx="2085244" cy="679163"/>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gb21d4c34d8_0_29"/>
          <p:cNvSpPr txBox="1"/>
          <p:nvPr/>
        </p:nvSpPr>
        <p:spPr>
          <a:xfrm>
            <a:off x="940850" y="358075"/>
            <a:ext cx="10310400" cy="789000"/>
          </a:xfrm>
          <a:prstGeom prst="rect">
            <a:avLst/>
          </a:prstGeom>
          <a:no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90000"/>
              </a:lnSpc>
              <a:spcBef>
                <a:spcPts val="0"/>
              </a:spcBef>
              <a:spcAft>
                <a:spcPts val="0"/>
              </a:spcAft>
              <a:buClr>
                <a:srgbClr val="000000"/>
              </a:buClr>
              <a:buSzPts val="2400"/>
              <a:buFont typeface="Avenir"/>
              <a:buNone/>
              <a:tabLst/>
              <a:defRPr/>
            </a:pPr>
            <a:r>
              <a:rPr kumimoji="0" lang="es-ES" sz="1200" b="1" i="0" u="none" strike="noStrike" kern="0" cap="none" spc="0" normalizeH="0" baseline="0" noProof="0" dirty="0">
                <a:ln>
                  <a:noFill/>
                </a:ln>
                <a:solidFill>
                  <a:srgbClr val="F2D644"/>
                </a:solidFill>
                <a:effectLst/>
                <a:uLnTx/>
                <a:uFillTx/>
                <a:latin typeface="+mj-lt"/>
                <a:ea typeface="Avenir"/>
                <a:cs typeface="Avenir"/>
                <a:sym typeface="Avenir"/>
              </a:rPr>
              <a:t>PRESENTACIÓN</a:t>
            </a:r>
            <a:endParaRPr kumimoji="0" sz="1200" b="1" i="0" u="none" strike="noStrike" kern="0" cap="none" spc="0" normalizeH="0" baseline="0" noProof="0" dirty="0">
              <a:ln>
                <a:noFill/>
              </a:ln>
              <a:solidFill>
                <a:srgbClr val="F2D644"/>
              </a:solidFill>
              <a:effectLst/>
              <a:uLnTx/>
              <a:uFillTx/>
              <a:latin typeface="+mj-lt"/>
              <a:ea typeface="Avenir"/>
              <a:cs typeface="Avenir"/>
              <a:sym typeface="Avenir"/>
            </a:endParaRPr>
          </a:p>
          <a:p>
            <a:pPr marL="0" marR="0" lvl="0" indent="0" algn="l" defTabSz="914400" rtl="0" eaLnBrk="1" fontAlgn="auto" latinLnBrk="0" hangingPunct="1">
              <a:lnSpc>
                <a:spcPct val="90000"/>
              </a:lnSpc>
              <a:spcBef>
                <a:spcPts val="0"/>
              </a:spcBef>
              <a:spcAft>
                <a:spcPts val="0"/>
              </a:spcAft>
              <a:buClr>
                <a:srgbClr val="000000"/>
              </a:buClr>
              <a:buSzPts val="2400"/>
              <a:buFont typeface="Avenir"/>
              <a:buNone/>
              <a:tabLst/>
              <a:defRPr/>
            </a:pPr>
            <a:r>
              <a:rPr kumimoji="0" lang="es-ES" sz="2400" b="1" i="0" u="none" strike="noStrike" kern="0" cap="none" spc="0" normalizeH="0" baseline="0" noProof="0" dirty="0">
                <a:ln>
                  <a:noFill/>
                </a:ln>
                <a:solidFill>
                  <a:srgbClr val="000000"/>
                </a:solidFill>
                <a:effectLst/>
                <a:uLnTx/>
                <a:uFillTx/>
                <a:latin typeface="+mj-lt"/>
                <a:ea typeface="Avenir"/>
                <a:cs typeface="Avenir"/>
                <a:sym typeface="Avenir"/>
              </a:rPr>
              <a:t>CONTEXTO</a:t>
            </a:r>
            <a:endParaRPr kumimoji="0" sz="1400" b="1" i="0" u="none" strike="noStrike" kern="0" cap="none" spc="0" normalizeH="0" baseline="0" noProof="0" dirty="0">
              <a:ln>
                <a:noFill/>
              </a:ln>
              <a:solidFill>
                <a:srgbClr val="000000"/>
              </a:solidFill>
              <a:effectLst/>
              <a:uLnTx/>
              <a:uFillTx/>
              <a:latin typeface="+mj-lt"/>
              <a:cs typeface="Arial"/>
              <a:sym typeface="Arial"/>
            </a:endParaRPr>
          </a:p>
        </p:txBody>
      </p:sp>
      <p:sp>
        <p:nvSpPr>
          <p:cNvPr id="108" name="Google Shape;108;gb21d4c34d8_0_29"/>
          <p:cNvSpPr/>
          <p:nvPr/>
        </p:nvSpPr>
        <p:spPr>
          <a:xfrm>
            <a:off x="940838" y="1393400"/>
            <a:ext cx="4929300" cy="43581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2400" b="1" i="0" u="none" strike="noStrike" kern="0" cap="none" spc="0" normalizeH="0" baseline="0" noProof="0" dirty="0">
                <a:ln>
                  <a:noFill/>
                </a:ln>
                <a:solidFill>
                  <a:srgbClr val="000000"/>
                </a:solidFill>
                <a:effectLst/>
                <a:uLnTx/>
                <a:uFillTx/>
                <a:latin typeface="+mj-lt"/>
                <a:ea typeface="Avenir"/>
                <a:cs typeface="Avenir"/>
                <a:sym typeface="Avenir"/>
              </a:rPr>
              <a:t>Medir y conocer la situación de las empresas es el primer paso para avanzar hacía el cambio. </a:t>
            </a:r>
            <a:endParaRPr kumimoji="0" sz="1400" b="0" i="0" u="none" strike="noStrike" kern="0" cap="none" spc="0" normalizeH="0" baseline="0" noProof="0" dirty="0">
              <a:ln>
                <a:noFill/>
              </a:ln>
              <a:solidFill>
                <a:srgbClr val="000000"/>
              </a:solidFill>
              <a:effectLst/>
              <a:uLnTx/>
              <a:uFillTx/>
              <a:latin typeface="+mj-lt"/>
              <a:ea typeface="Avenir"/>
              <a:cs typeface="Avenir"/>
              <a:sym typeface="Avenir"/>
            </a:endParaRPr>
          </a:p>
        </p:txBody>
      </p:sp>
      <p:sp>
        <p:nvSpPr>
          <p:cNvPr id="109" name="Google Shape;109;gb21d4c34d8_0_29"/>
          <p:cNvSpPr/>
          <p:nvPr/>
        </p:nvSpPr>
        <p:spPr>
          <a:xfrm>
            <a:off x="6321863" y="1393400"/>
            <a:ext cx="4929300" cy="4358100"/>
          </a:xfrm>
          <a:prstGeom prst="rect">
            <a:avLst/>
          </a:prstGeom>
          <a:noFill/>
          <a:ln>
            <a:noFill/>
          </a:ln>
        </p:spPr>
        <p:txBody>
          <a:bodyPr spcFirstLastPara="1" wrap="square" lIns="91425" tIns="45700" rIns="91425" bIns="45700" anchor="t" anchorCtr="0">
            <a:noAutofit/>
          </a:bodyPr>
          <a:lstStyle/>
          <a:p>
            <a:pPr marL="0" marR="0" lvl="0" indent="0" algn="just" defTabSz="914400" rtl="0" eaLnBrk="1" fontAlgn="auto" latinLnBrk="0" hangingPunct="1">
              <a:lnSpc>
                <a:spcPct val="115000"/>
              </a:lnSpc>
              <a:spcBef>
                <a:spcPts val="1000"/>
              </a:spcBef>
              <a:spcAft>
                <a:spcPts val="0"/>
              </a:spcAft>
              <a:buClr>
                <a:srgbClr val="000000"/>
              </a:buClr>
              <a:buSzTx/>
              <a:buFont typeface="Arial"/>
              <a:buNone/>
              <a:tabLst/>
              <a:defRPr/>
            </a:pPr>
            <a:r>
              <a:rPr kumimoji="0" lang="es-ES" sz="1000" b="0" i="0" u="none" strike="noStrike" kern="0" cap="none" spc="0" normalizeH="0" baseline="0" noProof="0" dirty="0">
                <a:ln>
                  <a:noFill/>
                </a:ln>
                <a:solidFill>
                  <a:srgbClr val="000000"/>
                </a:solidFill>
                <a:effectLst/>
                <a:uLnTx/>
                <a:uFillTx/>
                <a:latin typeface="+mj-lt"/>
                <a:ea typeface="Avenir"/>
                <a:cs typeface="Avenir"/>
                <a:sym typeface="Avenir"/>
              </a:rPr>
              <a:t>Las empresas tienen sus motivos para medir su contribución a la economía circular y las ODS, y continuar así avanzando hacia una economía circular más sostenible. De esta manera se puede ir conociendo el valor de las iniciativas circulares que se están generando, conocer su grado de circularidad e impulsar una gestión responsable basada en el balance de triple impacto (económica, social y medioambiental).</a:t>
            </a:r>
          </a:p>
          <a:p>
            <a:pPr marL="0" marR="0" lvl="0" indent="0" algn="just" defTabSz="914400" rtl="0" eaLnBrk="1" fontAlgn="auto" latinLnBrk="0" hangingPunct="1">
              <a:lnSpc>
                <a:spcPct val="115000"/>
              </a:lnSpc>
              <a:spcBef>
                <a:spcPts val="1000"/>
              </a:spcBef>
              <a:spcAft>
                <a:spcPts val="0"/>
              </a:spcAft>
              <a:buClr>
                <a:srgbClr val="000000"/>
              </a:buClr>
              <a:buSzTx/>
              <a:buFont typeface="Arial"/>
              <a:buNone/>
              <a:tabLst/>
              <a:defRPr/>
            </a:pPr>
            <a:r>
              <a:rPr kumimoji="0" lang="es-ES" sz="1000" b="0" i="0" u="none" strike="noStrike" kern="0" cap="none" spc="0" normalizeH="0" baseline="0" noProof="0" dirty="0">
                <a:ln>
                  <a:noFill/>
                </a:ln>
                <a:solidFill>
                  <a:srgbClr val="000000"/>
                </a:solidFill>
                <a:effectLst/>
                <a:uLnTx/>
                <a:uFillTx/>
                <a:latin typeface="+mj-lt"/>
                <a:ea typeface="Avenir"/>
                <a:cs typeface="Avenir"/>
                <a:sym typeface="Avenir"/>
              </a:rPr>
              <a:t>Por lo tanto, contar con indicadores y un sistema que permita conocer la situación de las empresas en cuanto a los recursos utilizados (agua, energía y materia prima) es primordial para transitar a una economía circular. Pero no sólo eso, sino que acompañarlo con la contribución al empleo y a la economía, así como a los objetivos de desarrollo sostenible definidas por las Naciones Unidas, nos da una visión más holística de la situación de los socios del clúster GK Recycling.</a:t>
            </a:r>
          </a:p>
          <a:p>
            <a:pPr marL="0" marR="0" lvl="0" indent="0" algn="l" defTabSz="914400" rtl="0" eaLnBrk="1" fontAlgn="auto" latinLnBrk="0" hangingPunct="1">
              <a:lnSpc>
                <a:spcPct val="115000"/>
              </a:lnSpc>
              <a:spcBef>
                <a:spcPts val="1000"/>
              </a:spcBef>
              <a:spcAft>
                <a:spcPts val="0"/>
              </a:spcAft>
              <a:buClr>
                <a:srgbClr val="000000"/>
              </a:buClr>
              <a:buSzTx/>
              <a:buFont typeface="Arial"/>
              <a:buNone/>
              <a:tabLst/>
              <a:defRPr/>
            </a:pPr>
            <a:endParaRPr kumimoji="0" lang="es-ES" sz="1000" b="0" i="0" u="none" strike="noStrike" kern="0" cap="none" spc="0" normalizeH="0" baseline="0" noProof="0" dirty="0">
              <a:ln>
                <a:noFill/>
              </a:ln>
              <a:solidFill>
                <a:srgbClr val="000000"/>
              </a:solidFill>
              <a:effectLst/>
              <a:uLnTx/>
              <a:uFillTx/>
              <a:latin typeface="+mj-lt"/>
              <a:ea typeface="Avenir"/>
              <a:cs typeface="Avenir"/>
              <a:sym typeface="Avenir"/>
            </a:endParaRPr>
          </a:p>
          <a:p>
            <a:pPr marL="0" marR="0" lvl="0" indent="0" algn="l" defTabSz="914400" rtl="0" eaLnBrk="1" fontAlgn="auto" latinLnBrk="0" hangingPunct="1">
              <a:lnSpc>
                <a:spcPct val="115000"/>
              </a:lnSpc>
              <a:spcBef>
                <a:spcPts val="1000"/>
              </a:spcBef>
              <a:spcAft>
                <a:spcPts val="0"/>
              </a:spcAft>
              <a:buClr>
                <a:srgbClr val="000000"/>
              </a:buClr>
              <a:buSzTx/>
              <a:buFont typeface="Arial"/>
              <a:buNone/>
              <a:tabLst/>
              <a:defRPr/>
            </a:pPr>
            <a:endParaRPr kumimoji="0" lang="es-ES" sz="1000" b="0" i="0" u="none" strike="noStrike" kern="0" cap="none" spc="0" normalizeH="0" baseline="0" noProof="0" dirty="0">
              <a:ln>
                <a:noFill/>
              </a:ln>
              <a:solidFill>
                <a:srgbClr val="000000"/>
              </a:solidFill>
              <a:effectLst/>
              <a:uLnTx/>
              <a:uFillTx/>
              <a:latin typeface="+mj-lt"/>
              <a:ea typeface="Avenir"/>
              <a:cs typeface="Avenir"/>
              <a:sym typeface="Avenir"/>
            </a:endParaRPr>
          </a:p>
        </p:txBody>
      </p:sp>
      <p:pic>
        <p:nvPicPr>
          <p:cNvPr id="5" name="Imagen 4">
            <a:extLst>
              <a:ext uri="{FF2B5EF4-FFF2-40B4-BE49-F238E27FC236}">
                <a16:creationId xmlns:a16="http://schemas.microsoft.com/office/drawing/2014/main" id="{8A1476C0-1601-4B82-A8CE-C9D1AD3767CE}"/>
              </a:ext>
            </a:extLst>
          </p:cNvPr>
          <p:cNvPicPr>
            <a:picLocks noChangeAspect="1"/>
          </p:cNvPicPr>
          <p:nvPr/>
        </p:nvPicPr>
        <p:blipFill>
          <a:blip r:embed="rId3"/>
          <a:stretch>
            <a:fillRect/>
          </a:stretch>
        </p:blipFill>
        <p:spPr>
          <a:xfrm>
            <a:off x="936358" y="5870056"/>
            <a:ext cx="2114660" cy="869360"/>
          </a:xfrm>
          <a:prstGeom prst="rect">
            <a:avLst/>
          </a:prstGeom>
        </p:spPr>
      </p:pic>
      <p:pic>
        <p:nvPicPr>
          <p:cNvPr id="6" name="Imagen 5">
            <a:extLst>
              <a:ext uri="{FF2B5EF4-FFF2-40B4-BE49-F238E27FC236}">
                <a16:creationId xmlns:a16="http://schemas.microsoft.com/office/drawing/2014/main" id="{F59FA198-DD9D-4B24-ABDA-C496407CDC75}"/>
              </a:ext>
            </a:extLst>
          </p:cNvPr>
          <p:cNvPicPr>
            <a:picLocks noChangeAspect="1"/>
          </p:cNvPicPr>
          <p:nvPr/>
        </p:nvPicPr>
        <p:blipFill>
          <a:blip r:embed="rId4"/>
          <a:stretch>
            <a:fillRect/>
          </a:stretch>
        </p:blipFill>
        <p:spPr>
          <a:xfrm>
            <a:off x="4731637" y="5870056"/>
            <a:ext cx="2728725" cy="888745"/>
          </a:xfrm>
          <a:prstGeom prst="rect">
            <a:avLst/>
          </a:prstGeom>
        </p:spPr>
      </p:pic>
    </p:spTree>
    <p:extLst>
      <p:ext uri="{BB962C8B-B14F-4D97-AF65-F5344CB8AC3E}">
        <p14:creationId xmlns:p14="http://schemas.microsoft.com/office/powerpoint/2010/main" val="13894483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896"/>
        <p:cNvGrpSpPr/>
        <p:nvPr/>
      </p:nvGrpSpPr>
      <p:grpSpPr>
        <a:xfrm>
          <a:off x="0" y="0"/>
          <a:ext cx="0" cy="0"/>
          <a:chOff x="0" y="0"/>
          <a:chExt cx="0" cy="0"/>
        </a:xfrm>
      </p:grpSpPr>
      <p:sp>
        <p:nvSpPr>
          <p:cNvPr id="63" name="Google Shape;6;p12">
            <a:extLst>
              <a:ext uri="{FF2B5EF4-FFF2-40B4-BE49-F238E27FC236}">
                <a16:creationId xmlns:a16="http://schemas.microsoft.com/office/drawing/2014/main" id="{C342DED0-BE4F-6244-95D0-053103ECB913}"/>
              </a:ext>
            </a:extLst>
          </p:cNvPr>
          <p:cNvSpPr/>
          <p:nvPr/>
        </p:nvSpPr>
        <p:spPr>
          <a:xfrm>
            <a:off x="0" y="0"/>
            <a:ext cx="12192000" cy="6113734"/>
          </a:xfrm>
          <a:prstGeom prst="rect">
            <a:avLst/>
          </a:prstGeom>
          <a:solidFill>
            <a:srgbClr val="F4F0E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97" name="Google Shape;897;gc97534ecfb_0_408"/>
          <p:cNvSpPr txBox="1">
            <a:spLocks noGrp="1"/>
          </p:cNvSpPr>
          <p:nvPr>
            <p:ph type="sldNum" idx="12"/>
          </p:nvPr>
        </p:nvSpPr>
        <p:spPr>
          <a:xfrm>
            <a:off x="4724400" y="6297025"/>
            <a:ext cx="2743200" cy="3651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rgbClr val="000000"/>
              </a:buClr>
              <a:buSzPts val="1200"/>
              <a:buFont typeface="Arial"/>
              <a:buNone/>
            </a:pPr>
            <a:fld id="{00000000-1234-1234-1234-123412341234}" type="slidenum">
              <a:rPr lang="es-ES"/>
              <a:t>20</a:t>
            </a:fld>
            <a:endParaRPr/>
          </a:p>
        </p:txBody>
      </p:sp>
      <p:grpSp>
        <p:nvGrpSpPr>
          <p:cNvPr id="2" name="Grupo 1">
            <a:extLst>
              <a:ext uri="{FF2B5EF4-FFF2-40B4-BE49-F238E27FC236}">
                <a16:creationId xmlns:a16="http://schemas.microsoft.com/office/drawing/2014/main" id="{D5598B88-B927-3746-92B6-8AB297F738E2}"/>
              </a:ext>
            </a:extLst>
          </p:cNvPr>
          <p:cNvGrpSpPr/>
          <p:nvPr/>
        </p:nvGrpSpPr>
        <p:grpSpPr>
          <a:xfrm>
            <a:off x="579431" y="435884"/>
            <a:ext cx="11033137" cy="5677850"/>
            <a:chOff x="526738" y="238850"/>
            <a:chExt cx="11033137" cy="5677850"/>
          </a:xfrm>
        </p:grpSpPr>
        <p:sp>
          <p:nvSpPr>
            <p:cNvPr id="898" name="Google Shape;898;gc97534ecfb_0_408"/>
            <p:cNvSpPr txBox="1"/>
            <p:nvPr/>
          </p:nvSpPr>
          <p:spPr>
            <a:xfrm>
              <a:off x="9053075" y="252125"/>
              <a:ext cx="533400" cy="631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ES" sz="2900" b="1" dirty="0">
                  <a:solidFill>
                    <a:srgbClr val="6DB7A8"/>
                  </a:solidFill>
                  <a:latin typeface="Work Sans"/>
                  <a:ea typeface="Work Sans"/>
                  <a:cs typeface="Work Sans"/>
                  <a:sym typeface="Work Sans"/>
                </a:rPr>
                <a:t>11</a:t>
              </a:r>
              <a:r>
                <a:rPr lang="es-ES" sz="2900" dirty="0">
                  <a:solidFill>
                    <a:srgbClr val="6DB7A8"/>
                  </a:solidFill>
                  <a:latin typeface="Work Sans"/>
                  <a:ea typeface="Work Sans"/>
                  <a:cs typeface="Work Sans"/>
                  <a:sym typeface="Work Sans"/>
                </a:rPr>
                <a:t> </a:t>
              </a:r>
              <a:endParaRPr sz="1500" b="1" dirty="0">
                <a:solidFill>
                  <a:srgbClr val="6DB7A8"/>
                </a:solidFill>
                <a:latin typeface="Work Sans"/>
                <a:ea typeface="Work Sans"/>
                <a:cs typeface="Work Sans"/>
                <a:sym typeface="Work Sans"/>
              </a:endParaRPr>
            </a:p>
          </p:txBody>
        </p:sp>
        <p:sp>
          <p:nvSpPr>
            <p:cNvPr id="899" name="Google Shape;899;gc97534ecfb_0_408"/>
            <p:cNvSpPr txBox="1"/>
            <p:nvPr/>
          </p:nvSpPr>
          <p:spPr>
            <a:xfrm>
              <a:off x="9510275" y="306175"/>
              <a:ext cx="899100" cy="523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ES" sz="1100" b="1">
                  <a:solidFill>
                    <a:srgbClr val="6DB7A8"/>
                  </a:solidFill>
                  <a:latin typeface="Work Sans"/>
                  <a:ea typeface="Work Sans"/>
                  <a:cs typeface="Work Sans"/>
                  <a:sym typeface="Work Sans"/>
                </a:rPr>
                <a:t>Proyectos</a:t>
              </a:r>
              <a:endParaRPr sz="1100" b="1">
                <a:solidFill>
                  <a:srgbClr val="6DB7A8"/>
                </a:solidFill>
                <a:latin typeface="Work Sans"/>
                <a:ea typeface="Work Sans"/>
                <a:cs typeface="Work Sans"/>
                <a:sym typeface="Work Sans"/>
              </a:endParaRPr>
            </a:p>
            <a:p>
              <a:pPr marL="0" lvl="0" indent="0" algn="l" rtl="0">
                <a:spcBef>
                  <a:spcPts val="0"/>
                </a:spcBef>
                <a:spcAft>
                  <a:spcPts val="0"/>
                </a:spcAft>
                <a:buNone/>
              </a:pPr>
              <a:r>
                <a:rPr lang="es-ES" sz="1100" b="1">
                  <a:solidFill>
                    <a:srgbClr val="6DB7A8"/>
                  </a:solidFill>
                  <a:latin typeface="Work Sans"/>
                  <a:ea typeface="Work Sans"/>
                  <a:cs typeface="Work Sans"/>
                  <a:sym typeface="Work Sans"/>
                </a:rPr>
                <a:t>de EC</a:t>
              </a:r>
              <a:endParaRPr sz="1000"/>
            </a:p>
          </p:txBody>
        </p:sp>
        <p:sp>
          <p:nvSpPr>
            <p:cNvPr id="900" name="Google Shape;900;gc97534ecfb_0_408"/>
            <p:cNvSpPr txBox="1"/>
            <p:nvPr/>
          </p:nvSpPr>
          <p:spPr>
            <a:xfrm>
              <a:off x="10431575" y="238850"/>
              <a:ext cx="1106100" cy="631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s-ES" sz="2900" b="1">
                  <a:solidFill>
                    <a:srgbClr val="F2D644"/>
                  </a:solidFill>
                  <a:latin typeface="Work Sans"/>
                  <a:ea typeface="Work Sans"/>
                  <a:cs typeface="Work Sans"/>
                  <a:sym typeface="Work Sans"/>
                </a:rPr>
                <a:t>30%</a:t>
              </a:r>
              <a:endParaRPr sz="1500" b="1">
                <a:solidFill>
                  <a:srgbClr val="F2D644"/>
                </a:solidFill>
                <a:latin typeface="Work Sans"/>
                <a:ea typeface="Work Sans"/>
                <a:cs typeface="Work Sans"/>
                <a:sym typeface="Work Sans"/>
              </a:endParaRPr>
            </a:p>
          </p:txBody>
        </p:sp>
        <p:sp>
          <p:nvSpPr>
            <p:cNvPr id="901" name="Google Shape;901;gc97534ecfb_0_408"/>
            <p:cNvSpPr txBox="1"/>
            <p:nvPr/>
          </p:nvSpPr>
          <p:spPr>
            <a:xfrm>
              <a:off x="10409375" y="619700"/>
              <a:ext cx="1150500" cy="2769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s-ES" sz="600" b="1">
                  <a:solidFill>
                    <a:srgbClr val="F2D644"/>
                  </a:solidFill>
                  <a:latin typeface="Work Sans"/>
                  <a:ea typeface="Work Sans"/>
                  <a:cs typeface="Work Sans"/>
                  <a:sym typeface="Work Sans"/>
                </a:rPr>
                <a:t>De todos los proyectos</a:t>
              </a:r>
              <a:endParaRPr sz="500">
                <a:solidFill>
                  <a:srgbClr val="F2D644"/>
                </a:solidFill>
              </a:endParaRPr>
            </a:p>
          </p:txBody>
        </p:sp>
        <p:sp>
          <p:nvSpPr>
            <p:cNvPr id="902" name="Google Shape;902;gc97534ecfb_0_408"/>
            <p:cNvSpPr txBox="1"/>
            <p:nvPr/>
          </p:nvSpPr>
          <p:spPr>
            <a:xfrm>
              <a:off x="9100700" y="905575"/>
              <a:ext cx="22560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ES" sz="1100" b="1">
                  <a:solidFill>
                    <a:srgbClr val="888888"/>
                  </a:solidFill>
                  <a:latin typeface="Work Sans"/>
                  <a:ea typeface="Work Sans"/>
                  <a:cs typeface="Work Sans"/>
                  <a:sym typeface="Work Sans"/>
                </a:rPr>
                <a:t>Proyectos destacados:</a:t>
              </a:r>
              <a:endParaRPr sz="1000">
                <a:solidFill>
                  <a:srgbClr val="888888"/>
                </a:solidFill>
              </a:endParaRPr>
            </a:p>
          </p:txBody>
        </p:sp>
        <p:sp>
          <p:nvSpPr>
            <p:cNvPr id="903" name="Google Shape;903;gc97534ecfb_0_408"/>
            <p:cNvSpPr txBox="1"/>
            <p:nvPr/>
          </p:nvSpPr>
          <p:spPr>
            <a:xfrm>
              <a:off x="9367400" y="1191325"/>
              <a:ext cx="20484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ES" sz="1100" b="1">
                  <a:solidFill>
                    <a:srgbClr val="888888"/>
                  </a:solidFill>
                  <a:latin typeface="Work Sans"/>
                  <a:ea typeface="Work Sans"/>
                  <a:cs typeface="Work Sans"/>
                  <a:sym typeface="Work Sans"/>
                </a:rPr>
                <a:t>1- </a:t>
              </a:r>
              <a:r>
                <a:rPr lang="es-ES" sz="1100">
                  <a:solidFill>
                    <a:srgbClr val="888888"/>
                  </a:solidFill>
                  <a:latin typeface="Work Sans"/>
                  <a:ea typeface="Work Sans"/>
                  <a:cs typeface="Work Sans"/>
                  <a:sym typeface="Work Sans"/>
                </a:rPr>
                <a:t>Circular bat.</a:t>
              </a:r>
              <a:endParaRPr sz="1000">
                <a:solidFill>
                  <a:srgbClr val="888888"/>
                </a:solidFill>
              </a:endParaRPr>
            </a:p>
          </p:txBody>
        </p:sp>
        <p:sp>
          <p:nvSpPr>
            <p:cNvPr id="904" name="Google Shape;904;gc97534ecfb_0_408"/>
            <p:cNvSpPr txBox="1"/>
            <p:nvPr/>
          </p:nvSpPr>
          <p:spPr>
            <a:xfrm>
              <a:off x="9367400" y="1437225"/>
              <a:ext cx="20484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ES" sz="1100" b="1">
                  <a:solidFill>
                    <a:srgbClr val="888888"/>
                  </a:solidFill>
                  <a:latin typeface="Work Sans"/>
                  <a:ea typeface="Work Sans"/>
                  <a:cs typeface="Work Sans"/>
                  <a:sym typeface="Work Sans"/>
                </a:rPr>
                <a:t>2- </a:t>
              </a:r>
              <a:r>
                <a:rPr lang="es-ES" sz="1100">
                  <a:solidFill>
                    <a:srgbClr val="888888"/>
                  </a:solidFill>
                  <a:latin typeface="Work Sans"/>
                  <a:ea typeface="Work Sans"/>
                  <a:cs typeface="Work Sans"/>
                  <a:sym typeface="Work Sans"/>
                </a:rPr>
                <a:t>Ekotextil.</a:t>
              </a:r>
              <a:endParaRPr sz="1000">
                <a:solidFill>
                  <a:srgbClr val="888888"/>
                </a:solidFill>
              </a:endParaRPr>
            </a:p>
          </p:txBody>
        </p:sp>
        <p:sp>
          <p:nvSpPr>
            <p:cNvPr id="905" name="Google Shape;905;gc97534ecfb_0_408"/>
            <p:cNvSpPr txBox="1"/>
            <p:nvPr/>
          </p:nvSpPr>
          <p:spPr>
            <a:xfrm>
              <a:off x="9367400" y="1685575"/>
              <a:ext cx="20484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ES" sz="1100" b="1">
                  <a:solidFill>
                    <a:srgbClr val="888888"/>
                  </a:solidFill>
                  <a:latin typeface="Work Sans"/>
                  <a:ea typeface="Work Sans"/>
                  <a:cs typeface="Work Sans"/>
                  <a:sym typeface="Work Sans"/>
                </a:rPr>
                <a:t>3- </a:t>
              </a:r>
              <a:r>
                <a:rPr lang="es-ES" sz="1100">
                  <a:solidFill>
                    <a:srgbClr val="888888"/>
                  </a:solidFill>
                  <a:latin typeface="Work Sans"/>
                  <a:ea typeface="Work Sans"/>
                  <a:cs typeface="Work Sans"/>
                  <a:sym typeface="Work Sans"/>
                </a:rPr>
                <a:t>Circular bi.</a:t>
              </a:r>
              <a:endParaRPr sz="1000">
                <a:solidFill>
                  <a:srgbClr val="888888"/>
                </a:solidFill>
              </a:endParaRPr>
            </a:p>
          </p:txBody>
        </p:sp>
        <p:cxnSp>
          <p:nvCxnSpPr>
            <p:cNvPr id="906" name="Google Shape;906;gc97534ecfb_0_408"/>
            <p:cNvCxnSpPr/>
            <p:nvPr/>
          </p:nvCxnSpPr>
          <p:spPr>
            <a:xfrm>
              <a:off x="853725" y="2870850"/>
              <a:ext cx="0" cy="2753100"/>
            </a:xfrm>
            <a:prstGeom prst="straightConnector1">
              <a:avLst/>
            </a:prstGeom>
            <a:noFill/>
            <a:ln w="9525" cap="flat" cmpd="sng">
              <a:solidFill>
                <a:schemeClr val="dk2"/>
              </a:solidFill>
              <a:prstDash val="solid"/>
              <a:round/>
              <a:headEnd type="none" w="med" len="med"/>
              <a:tailEnd type="none" w="med" len="med"/>
            </a:ln>
          </p:spPr>
        </p:cxnSp>
        <p:cxnSp>
          <p:nvCxnSpPr>
            <p:cNvPr id="907" name="Google Shape;907;gc97534ecfb_0_408"/>
            <p:cNvCxnSpPr/>
            <p:nvPr/>
          </p:nvCxnSpPr>
          <p:spPr>
            <a:xfrm>
              <a:off x="766325" y="5547400"/>
              <a:ext cx="7964100" cy="0"/>
            </a:xfrm>
            <a:prstGeom prst="straightConnector1">
              <a:avLst/>
            </a:prstGeom>
            <a:noFill/>
            <a:ln w="9525" cap="flat" cmpd="sng">
              <a:solidFill>
                <a:schemeClr val="dk2"/>
              </a:solidFill>
              <a:prstDash val="solid"/>
              <a:round/>
              <a:headEnd type="none" w="med" len="med"/>
              <a:tailEnd type="none" w="med" len="med"/>
            </a:ln>
          </p:spPr>
        </p:cxnSp>
        <p:cxnSp>
          <p:nvCxnSpPr>
            <p:cNvPr id="908" name="Google Shape;908;gc97534ecfb_0_408"/>
            <p:cNvCxnSpPr/>
            <p:nvPr/>
          </p:nvCxnSpPr>
          <p:spPr>
            <a:xfrm>
              <a:off x="2775925" y="2853600"/>
              <a:ext cx="0" cy="2753100"/>
            </a:xfrm>
            <a:prstGeom prst="straightConnector1">
              <a:avLst/>
            </a:prstGeom>
            <a:noFill/>
            <a:ln w="9525" cap="flat" cmpd="sng">
              <a:solidFill>
                <a:schemeClr val="dk2"/>
              </a:solidFill>
              <a:prstDash val="dot"/>
              <a:round/>
              <a:headEnd type="none" w="med" len="med"/>
              <a:tailEnd type="none" w="med" len="med"/>
            </a:ln>
          </p:spPr>
        </p:cxnSp>
        <p:cxnSp>
          <p:nvCxnSpPr>
            <p:cNvPr id="909" name="Google Shape;909;gc97534ecfb_0_408"/>
            <p:cNvCxnSpPr/>
            <p:nvPr/>
          </p:nvCxnSpPr>
          <p:spPr>
            <a:xfrm>
              <a:off x="4723750" y="2853600"/>
              <a:ext cx="0" cy="2753100"/>
            </a:xfrm>
            <a:prstGeom prst="straightConnector1">
              <a:avLst/>
            </a:prstGeom>
            <a:noFill/>
            <a:ln w="9525" cap="flat" cmpd="sng">
              <a:solidFill>
                <a:schemeClr val="dk2"/>
              </a:solidFill>
              <a:prstDash val="dot"/>
              <a:round/>
              <a:headEnd type="none" w="med" len="med"/>
              <a:tailEnd type="none" w="med" len="med"/>
            </a:ln>
          </p:spPr>
        </p:cxnSp>
        <p:cxnSp>
          <p:nvCxnSpPr>
            <p:cNvPr id="910" name="Google Shape;910;gc97534ecfb_0_408"/>
            <p:cNvCxnSpPr/>
            <p:nvPr/>
          </p:nvCxnSpPr>
          <p:spPr>
            <a:xfrm>
              <a:off x="6635025" y="2853600"/>
              <a:ext cx="0" cy="2753100"/>
            </a:xfrm>
            <a:prstGeom prst="straightConnector1">
              <a:avLst/>
            </a:prstGeom>
            <a:noFill/>
            <a:ln w="9525" cap="flat" cmpd="sng">
              <a:solidFill>
                <a:schemeClr val="dk2"/>
              </a:solidFill>
              <a:prstDash val="dot"/>
              <a:round/>
              <a:headEnd type="none" w="med" len="med"/>
              <a:tailEnd type="none" w="med" len="med"/>
            </a:ln>
          </p:spPr>
        </p:cxnSp>
        <p:cxnSp>
          <p:nvCxnSpPr>
            <p:cNvPr id="911" name="Google Shape;911;gc97534ecfb_0_408"/>
            <p:cNvCxnSpPr/>
            <p:nvPr/>
          </p:nvCxnSpPr>
          <p:spPr>
            <a:xfrm>
              <a:off x="8550225" y="2870850"/>
              <a:ext cx="0" cy="2753100"/>
            </a:xfrm>
            <a:prstGeom prst="straightConnector1">
              <a:avLst/>
            </a:prstGeom>
            <a:noFill/>
            <a:ln w="9525" cap="flat" cmpd="sng">
              <a:solidFill>
                <a:schemeClr val="dk2"/>
              </a:solidFill>
              <a:prstDash val="dot"/>
              <a:round/>
              <a:headEnd type="none" w="med" len="med"/>
              <a:tailEnd type="none" w="med" len="med"/>
            </a:ln>
          </p:spPr>
        </p:cxnSp>
        <p:cxnSp>
          <p:nvCxnSpPr>
            <p:cNvPr id="912" name="Google Shape;912;gc97534ecfb_0_408"/>
            <p:cNvCxnSpPr/>
            <p:nvPr/>
          </p:nvCxnSpPr>
          <p:spPr>
            <a:xfrm>
              <a:off x="870125" y="4898575"/>
              <a:ext cx="7756500" cy="10800"/>
            </a:xfrm>
            <a:prstGeom prst="straightConnector1">
              <a:avLst/>
            </a:prstGeom>
            <a:noFill/>
            <a:ln w="9525" cap="flat" cmpd="sng">
              <a:solidFill>
                <a:schemeClr val="dk2"/>
              </a:solidFill>
              <a:prstDash val="dot"/>
              <a:round/>
              <a:headEnd type="none" w="med" len="med"/>
              <a:tailEnd type="none" w="med" len="med"/>
            </a:ln>
          </p:spPr>
        </p:cxnSp>
        <p:cxnSp>
          <p:nvCxnSpPr>
            <p:cNvPr id="913" name="Google Shape;913;gc97534ecfb_0_408"/>
            <p:cNvCxnSpPr/>
            <p:nvPr/>
          </p:nvCxnSpPr>
          <p:spPr>
            <a:xfrm>
              <a:off x="845500" y="4249750"/>
              <a:ext cx="7756500" cy="10800"/>
            </a:xfrm>
            <a:prstGeom prst="straightConnector1">
              <a:avLst/>
            </a:prstGeom>
            <a:noFill/>
            <a:ln w="9525" cap="flat" cmpd="sng">
              <a:solidFill>
                <a:schemeClr val="dk2"/>
              </a:solidFill>
              <a:prstDash val="dot"/>
              <a:round/>
              <a:headEnd type="none" w="med" len="med"/>
              <a:tailEnd type="none" w="med" len="med"/>
            </a:ln>
          </p:spPr>
        </p:cxnSp>
        <p:cxnSp>
          <p:nvCxnSpPr>
            <p:cNvPr id="914" name="Google Shape;914;gc97534ecfb_0_408"/>
            <p:cNvCxnSpPr/>
            <p:nvPr/>
          </p:nvCxnSpPr>
          <p:spPr>
            <a:xfrm>
              <a:off x="845500" y="3608113"/>
              <a:ext cx="7756500" cy="10800"/>
            </a:xfrm>
            <a:prstGeom prst="straightConnector1">
              <a:avLst/>
            </a:prstGeom>
            <a:noFill/>
            <a:ln w="9525" cap="flat" cmpd="sng">
              <a:solidFill>
                <a:schemeClr val="dk2"/>
              </a:solidFill>
              <a:prstDash val="dot"/>
              <a:round/>
              <a:headEnd type="none" w="med" len="med"/>
              <a:tailEnd type="none" w="med" len="med"/>
            </a:ln>
          </p:spPr>
        </p:cxnSp>
        <p:cxnSp>
          <p:nvCxnSpPr>
            <p:cNvPr id="915" name="Google Shape;915;gc97534ecfb_0_408"/>
            <p:cNvCxnSpPr/>
            <p:nvPr/>
          </p:nvCxnSpPr>
          <p:spPr>
            <a:xfrm>
              <a:off x="845500" y="2959275"/>
              <a:ext cx="7756500" cy="10800"/>
            </a:xfrm>
            <a:prstGeom prst="straightConnector1">
              <a:avLst/>
            </a:prstGeom>
            <a:noFill/>
            <a:ln w="9525" cap="flat" cmpd="sng">
              <a:solidFill>
                <a:schemeClr val="dk2"/>
              </a:solidFill>
              <a:prstDash val="dot"/>
              <a:round/>
              <a:headEnd type="none" w="med" len="med"/>
              <a:tailEnd type="none" w="med" len="med"/>
            </a:ln>
          </p:spPr>
        </p:cxnSp>
        <p:cxnSp>
          <p:nvCxnSpPr>
            <p:cNvPr id="916" name="Google Shape;916;gc97534ecfb_0_408"/>
            <p:cNvCxnSpPr/>
            <p:nvPr/>
          </p:nvCxnSpPr>
          <p:spPr>
            <a:xfrm rot="10800000" flipH="1">
              <a:off x="853725" y="2958100"/>
              <a:ext cx="7713000" cy="2589300"/>
            </a:xfrm>
            <a:prstGeom prst="straightConnector1">
              <a:avLst/>
            </a:prstGeom>
            <a:noFill/>
            <a:ln w="9525" cap="flat" cmpd="sng">
              <a:solidFill>
                <a:schemeClr val="dk2"/>
              </a:solidFill>
              <a:prstDash val="dash"/>
              <a:round/>
              <a:headEnd type="none" w="med" len="med"/>
              <a:tailEnd type="none" w="med" len="med"/>
            </a:ln>
          </p:spPr>
        </p:cxnSp>
        <p:sp>
          <p:nvSpPr>
            <p:cNvPr id="917" name="Google Shape;917;gc97534ecfb_0_408"/>
            <p:cNvSpPr/>
            <p:nvPr/>
          </p:nvSpPr>
          <p:spPr>
            <a:xfrm>
              <a:off x="1458125" y="5093550"/>
              <a:ext cx="180000" cy="180000"/>
            </a:xfrm>
            <a:prstGeom prst="ellipse">
              <a:avLst/>
            </a:prstGeom>
            <a:solidFill>
              <a:srgbClr val="F1C2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8" name="Google Shape;918;gc97534ecfb_0_408"/>
            <p:cNvSpPr/>
            <p:nvPr/>
          </p:nvSpPr>
          <p:spPr>
            <a:xfrm>
              <a:off x="1666700" y="5069750"/>
              <a:ext cx="180000" cy="180000"/>
            </a:xfrm>
            <a:prstGeom prst="ellipse">
              <a:avLst/>
            </a:prstGeom>
            <a:solidFill>
              <a:srgbClr val="E872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9" name="Google Shape;919;gc97534ecfb_0_408"/>
            <p:cNvSpPr/>
            <p:nvPr/>
          </p:nvSpPr>
          <p:spPr>
            <a:xfrm>
              <a:off x="1486700" y="5320475"/>
              <a:ext cx="180000" cy="180000"/>
            </a:xfrm>
            <a:prstGeom prst="ellipse">
              <a:avLst/>
            </a:prstGeom>
            <a:solidFill>
              <a:srgbClr val="FF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0" name="Google Shape;920;gc97534ecfb_0_408"/>
            <p:cNvSpPr/>
            <p:nvPr/>
          </p:nvSpPr>
          <p:spPr>
            <a:xfrm>
              <a:off x="1704800" y="5273550"/>
              <a:ext cx="180000" cy="180000"/>
            </a:xfrm>
            <a:prstGeom prst="ellipse">
              <a:avLst/>
            </a:prstGeom>
            <a:solidFill>
              <a:srgbClr val="0B539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1" name="Google Shape;921;gc97534ecfb_0_408"/>
            <p:cNvSpPr/>
            <p:nvPr/>
          </p:nvSpPr>
          <p:spPr>
            <a:xfrm>
              <a:off x="3066875" y="4909375"/>
              <a:ext cx="180000" cy="180000"/>
            </a:xfrm>
            <a:prstGeom prst="ellipse">
              <a:avLst/>
            </a:prstGeom>
            <a:solidFill>
              <a:srgbClr val="6AA8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2" name="Google Shape;922;gc97534ecfb_0_408"/>
            <p:cNvSpPr/>
            <p:nvPr/>
          </p:nvSpPr>
          <p:spPr>
            <a:xfrm>
              <a:off x="2657300" y="4168750"/>
              <a:ext cx="180000" cy="180000"/>
            </a:xfrm>
            <a:prstGeom prst="ellipse">
              <a:avLst/>
            </a:prstGeom>
            <a:solidFill>
              <a:srgbClr val="3D85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3" name="Google Shape;923;gc97534ecfb_0_408"/>
            <p:cNvSpPr/>
            <p:nvPr/>
          </p:nvSpPr>
          <p:spPr>
            <a:xfrm>
              <a:off x="3066875" y="4168750"/>
              <a:ext cx="180000" cy="180000"/>
            </a:xfrm>
            <a:prstGeom prst="ellipse">
              <a:avLst/>
            </a:prstGeom>
            <a:solidFill>
              <a:srgbClr val="CC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4" name="Google Shape;924;gc97534ecfb_0_408"/>
            <p:cNvSpPr/>
            <p:nvPr/>
          </p:nvSpPr>
          <p:spPr>
            <a:xfrm>
              <a:off x="3300250" y="3883000"/>
              <a:ext cx="180000" cy="1800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5" name="Google Shape;925;gc97534ecfb_0_408"/>
            <p:cNvSpPr/>
            <p:nvPr/>
          </p:nvSpPr>
          <p:spPr>
            <a:xfrm>
              <a:off x="3847925" y="4411650"/>
              <a:ext cx="180000" cy="180000"/>
            </a:xfrm>
            <a:prstGeom prst="ellipse">
              <a:avLst/>
            </a:prstGeom>
            <a:solidFill>
              <a:srgbClr val="07376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6" name="Google Shape;926;gc97534ecfb_0_408"/>
            <p:cNvSpPr/>
            <p:nvPr/>
          </p:nvSpPr>
          <p:spPr>
            <a:xfrm>
              <a:off x="4027925" y="4891375"/>
              <a:ext cx="180000" cy="180000"/>
            </a:xfrm>
            <a:prstGeom prst="ellipse">
              <a:avLst/>
            </a:prstGeom>
            <a:solidFill>
              <a:srgbClr val="5EBEE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7" name="Google Shape;927;gc97534ecfb_0_408"/>
            <p:cNvSpPr/>
            <p:nvPr/>
          </p:nvSpPr>
          <p:spPr>
            <a:xfrm>
              <a:off x="7621938" y="3047400"/>
              <a:ext cx="180000" cy="180000"/>
            </a:xfrm>
            <a:prstGeom prst="ellipse">
              <a:avLst/>
            </a:prstGeom>
            <a:solidFill>
              <a:srgbClr val="F1633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8" name="Google Shape;928;gc97534ecfb_0_408"/>
            <p:cNvSpPr/>
            <p:nvPr/>
          </p:nvSpPr>
          <p:spPr>
            <a:xfrm>
              <a:off x="5831625" y="3656900"/>
              <a:ext cx="180000" cy="180000"/>
            </a:xfrm>
            <a:prstGeom prst="ellipse">
              <a:avLst/>
            </a:prstGeom>
            <a:solidFill>
              <a:srgbClr val="F1C2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9" name="Google Shape;929;gc97534ecfb_0_408"/>
            <p:cNvSpPr/>
            <p:nvPr/>
          </p:nvSpPr>
          <p:spPr>
            <a:xfrm>
              <a:off x="5779250" y="2970075"/>
              <a:ext cx="180000" cy="180000"/>
            </a:xfrm>
            <a:prstGeom prst="ellipse">
              <a:avLst/>
            </a:prstGeom>
            <a:solidFill>
              <a:srgbClr val="38761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0" name="Google Shape;930;gc97534ecfb_0_408"/>
            <p:cNvSpPr/>
            <p:nvPr/>
          </p:nvSpPr>
          <p:spPr>
            <a:xfrm>
              <a:off x="6693650" y="2908150"/>
              <a:ext cx="180000" cy="180000"/>
            </a:xfrm>
            <a:prstGeom prst="ellipse">
              <a:avLst/>
            </a:prstGeom>
            <a:solidFill>
              <a:srgbClr val="FF99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1" name="Google Shape;931;gc97534ecfb_0_408"/>
            <p:cNvSpPr/>
            <p:nvPr/>
          </p:nvSpPr>
          <p:spPr>
            <a:xfrm>
              <a:off x="7469925" y="3351075"/>
              <a:ext cx="180000" cy="180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2" name="Google Shape;932;gc97534ecfb_0_408"/>
            <p:cNvSpPr/>
            <p:nvPr/>
          </p:nvSpPr>
          <p:spPr>
            <a:xfrm>
              <a:off x="7931900" y="3227400"/>
              <a:ext cx="180000" cy="180000"/>
            </a:xfrm>
            <a:prstGeom prst="ellipse">
              <a:avLst/>
            </a:prstGeom>
            <a:solidFill>
              <a:srgbClr val="BF9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3" name="Google Shape;933;gc97534ecfb_0_408"/>
            <p:cNvSpPr/>
            <p:nvPr/>
          </p:nvSpPr>
          <p:spPr>
            <a:xfrm>
              <a:off x="7269900" y="4646625"/>
              <a:ext cx="180000" cy="180000"/>
            </a:xfrm>
            <a:prstGeom prst="ellipse">
              <a:avLst/>
            </a:prstGeom>
            <a:solidFill>
              <a:srgbClr val="99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4" name="Google Shape;934;gc97534ecfb_0_408"/>
            <p:cNvSpPr txBox="1"/>
            <p:nvPr/>
          </p:nvSpPr>
          <p:spPr>
            <a:xfrm>
              <a:off x="595350" y="5547400"/>
              <a:ext cx="6525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ES" sz="1200">
                  <a:solidFill>
                    <a:schemeClr val="dk2"/>
                  </a:solidFill>
                  <a:latin typeface="Work Sans"/>
                  <a:ea typeface="Work Sans"/>
                  <a:cs typeface="Work Sans"/>
                  <a:sym typeface="Work Sans"/>
                </a:rPr>
                <a:t>Nula</a:t>
              </a:r>
              <a:endParaRPr sz="1200">
                <a:solidFill>
                  <a:schemeClr val="dk2"/>
                </a:solidFill>
                <a:latin typeface="Work Sans"/>
                <a:ea typeface="Work Sans"/>
                <a:cs typeface="Work Sans"/>
                <a:sym typeface="Work Sans"/>
              </a:endParaRPr>
            </a:p>
          </p:txBody>
        </p:sp>
        <p:sp>
          <p:nvSpPr>
            <p:cNvPr id="935" name="Google Shape;935;gc97534ecfb_0_408"/>
            <p:cNvSpPr txBox="1"/>
            <p:nvPr/>
          </p:nvSpPr>
          <p:spPr>
            <a:xfrm>
              <a:off x="2500613" y="5547400"/>
              <a:ext cx="6525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ES" sz="1200">
                  <a:solidFill>
                    <a:schemeClr val="dk2"/>
                  </a:solidFill>
                  <a:latin typeface="Work Sans"/>
                  <a:ea typeface="Work Sans"/>
                  <a:cs typeface="Work Sans"/>
                  <a:sym typeface="Work Sans"/>
                </a:rPr>
                <a:t>Poca</a:t>
              </a:r>
              <a:endParaRPr sz="1200">
                <a:solidFill>
                  <a:schemeClr val="dk2"/>
                </a:solidFill>
                <a:latin typeface="Work Sans"/>
                <a:ea typeface="Work Sans"/>
                <a:cs typeface="Work Sans"/>
                <a:sym typeface="Work Sans"/>
              </a:endParaRPr>
            </a:p>
          </p:txBody>
        </p:sp>
        <p:sp>
          <p:nvSpPr>
            <p:cNvPr id="936" name="Google Shape;936;gc97534ecfb_0_408"/>
            <p:cNvSpPr txBox="1"/>
            <p:nvPr/>
          </p:nvSpPr>
          <p:spPr>
            <a:xfrm>
              <a:off x="4355678" y="5547400"/>
              <a:ext cx="7854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ES" sz="1200">
                  <a:solidFill>
                    <a:schemeClr val="dk2"/>
                  </a:solidFill>
                  <a:latin typeface="Work Sans"/>
                  <a:ea typeface="Work Sans"/>
                  <a:cs typeface="Work Sans"/>
                  <a:sym typeface="Work Sans"/>
                </a:rPr>
                <a:t>Regular</a:t>
              </a:r>
              <a:endParaRPr sz="1200">
                <a:solidFill>
                  <a:schemeClr val="dk2"/>
                </a:solidFill>
                <a:latin typeface="Work Sans"/>
                <a:ea typeface="Work Sans"/>
                <a:cs typeface="Work Sans"/>
                <a:sym typeface="Work Sans"/>
              </a:endParaRPr>
            </a:p>
          </p:txBody>
        </p:sp>
        <p:sp>
          <p:nvSpPr>
            <p:cNvPr id="937" name="Google Shape;937;gc97534ecfb_0_408"/>
            <p:cNvSpPr txBox="1"/>
            <p:nvPr/>
          </p:nvSpPr>
          <p:spPr>
            <a:xfrm>
              <a:off x="6244290" y="5547400"/>
              <a:ext cx="7854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ES" sz="1200">
                  <a:solidFill>
                    <a:schemeClr val="dk2"/>
                  </a:solidFill>
                  <a:latin typeface="Work Sans"/>
                  <a:ea typeface="Work Sans"/>
                  <a:cs typeface="Work Sans"/>
                  <a:sym typeface="Work Sans"/>
                </a:rPr>
                <a:t>Mucha</a:t>
              </a:r>
              <a:endParaRPr sz="1200">
                <a:solidFill>
                  <a:schemeClr val="dk2"/>
                </a:solidFill>
                <a:latin typeface="Work Sans"/>
                <a:ea typeface="Work Sans"/>
                <a:cs typeface="Work Sans"/>
                <a:sym typeface="Work Sans"/>
              </a:endParaRPr>
            </a:p>
          </p:txBody>
        </p:sp>
        <p:sp>
          <p:nvSpPr>
            <p:cNvPr id="938" name="Google Shape;938;gc97534ecfb_0_408"/>
            <p:cNvSpPr txBox="1"/>
            <p:nvPr/>
          </p:nvSpPr>
          <p:spPr>
            <a:xfrm>
              <a:off x="8086725" y="5547400"/>
              <a:ext cx="9249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ES" sz="1200">
                  <a:solidFill>
                    <a:schemeClr val="dk2"/>
                  </a:solidFill>
                  <a:latin typeface="Work Sans"/>
                  <a:ea typeface="Work Sans"/>
                  <a:cs typeface="Work Sans"/>
                  <a:sym typeface="Work Sans"/>
                </a:rPr>
                <a:t>Completa</a:t>
              </a:r>
              <a:endParaRPr sz="1200">
                <a:solidFill>
                  <a:schemeClr val="dk2"/>
                </a:solidFill>
                <a:latin typeface="Work Sans"/>
                <a:ea typeface="Work Sans"/>
                <a:cs typeface="Work Sans"/>
                <a:sym typeface="Work Sans"/>
              </a:endParaRPr>
            </a:p>
          </p:txBody>
        </p:sp>
        <p:sp>
          <p:nvSpPr>
            <p:cNvPr id="939" name="Google Shape;939;gc97534ecfb_0_408"/>
            <p:cNvSpPr/>
            <p:nvPr/>
          </p:nvSpPr>
          <p:spPr>
            <a:xfrm>
              <a:off x="9067325" y="3488950"/>
              <a:ext cx="180000" cy="180000"/>
            </a:xfrm>
            <a:prstGeom prst="ellips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0" name="Google Shape;940;gc97534ecfb_0_408"/>
            <p:cNvSpPr/>
            <p:nvPr/>
          </p:nvSpPr>
          <p:spPr>
            <a:xfrm>
              <a:off x="9067325" y="3763825"/>
              <a:ext cx="180000" cy="180000"/>
            </a:xfrm>
            <a:prstGeom prst="ellipse">
              <a:avLst/>
            </a:prstGeom>
            <a:solidFill>
              <a:srgbClr val="BF9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1" name="Google Shape;941;gc97534ecfb_0_408"/>
            <p:cNvSpPr/>
            <p:nvPr/>
          </p:nvSpPr>
          <p:spPr>
            <a:xfrm>
              <a:off x="9067313" y="3214075"/>
              <a:ext cx="180000" cy="180000"/>
            </a:xfrm>
            <a:prstGeom prst="ellipse">
              <a:avLst/>
            </a:prstGeom>
            <a:solidFill>
              <a:srgbClr val="F1633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2" name="Google Shape;942;gc97534ecfb_0_408"/>
            <p:cNvSpPr txBox="1"/>
            <p:nvPr/>
          </p:nvSpPr>
          <p:spPr>
            <a:xfrm>
              <a:off x="8962575" y="2696975"/>
              <a:ext cx="22560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ES" sz="1100" b="1">
                  <a:solidFill>
                    <a:srgbClr val="888888"/>
                  </a:solidFill>
                  <a:latin typeface="Work Sans"/>
                  <a:ea typeface="Work Sans"/>
                  <a:cs typeface="Work Sans"/>
                  <a:sym typeface="Work Sans"/>
                </a:rPr>
                <a:t>ODS más relevantes:</a:t>
              </a:r>
              <a:endParaRPr sz="1000">
                <a:solidFill>
                  <a:srgbClr val="888888"/>
                </a:solidFill>
              </a:endParaRPr>
            </a:p>
          </p:txBody>
        </p:sp>
        <p:sp>
          <p:nvSpPr>
            <p:cNvPr id="943" name="Google Shape;943;gc97534ecfb_0_408"/>
            <p:cNvSpPr txBox="1"/>
            <p:nvPr/>
          </p:nvSpPr>
          <p:spPr>
            <a:xfrm>
              <a:off x="9288075" y="3127075"/>
              <a:ext cx="21093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ES" sz="1100" b="1">
                  <a:solidFill>
                    <a:srgbClr val="888888"/>
                  </a:solidFill>
                  <a:latin typeface="Work Sans"/>
                  <a:ea typeface="Work Sans"/>
                  <a:cs typeface="Work Sans"/>
                  <a:sym typeface="Work Sans"/>
                </a:rPr>
                <a:t>5 </a:t>
              </a:r>
              <a:r>
                <a:rPr lang="es-ES" sz="1100">
                  <a:solidFill>
                    <a:srgbClr val="888888"/>
                  </a:solidFill>
                  <a:latin typeface="Work Sans"/>
                  <a:ea typeface="Work Sans"/>
                  <a:cs typeface="Work Sans"/>
                  <a:sym typeface="Work Sans"/>
                </a:rPr>
                <a:t>Igualdad de género</a:t>
              </a:r>
              <a:endParaRPr sz="1000">
                <a:solidFill>
                  <a:srgbClr val="888888"/>
                </a:solidFill>
              </a:endParaRPr>
            </a:p>
          </p:txBody>
        </p:sp>
        <p:sp>
          <p:nvSpPr>
            <p:cNvPr id="944" name="Google Shape;944;gc97534ecfb_0_408"/>
            <p:cNvSpPr txBox="1"/>
            <p:nvPr/>
          </p:nvSpPr>
          <p:spPr>
            <a:xfrm>
              <a:off x="9288075" y="3401950"/>
              <a:ext cx="21093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ES" sz="1100" b="1">
                  <a:solidFill>
                    <a:srgbClr val="888888"/>
                  </a:solidFill>
                  <a:latin typeface="Work Sans"/>
                  <a:ea typeface="Work Sans"/>
                  <a:cs typeface="Work Sans"/>
                  <a:sym typeface="Work Sans"/>
                </a:rPr>
                <a:t>9 </a:t>
              </a:r>
              <a:r>
                <a:rPr lang="es-ES" sz="1100">
                  <a:solidFill>
                    <a:srgbClr val="888888"/>
                  </a:solidFill>
                  <a:latin typeface="Work Sans"/>
                  <a:ea typeface="Work Sans"/>
                  <a:cs typeface="Work Sans"/>
                  <a:sym typeface="Work Sans"/>
                </a:rPr>
                <a:t>Industria, innovación</a:t>
              </a:r>
              <a:endParaRPr sz="1000">
                <a:solidFill>
                  <a:srgbClr val="888888"/>
                </a:solidFill>
              </a:endParaRPr>
            </a:p>
          </p:txBody>
        </p:sp>
        <p:sp>
          <p:nvSpPr>
            <p:cNvPr id="945" name="Google Shape;945;gc97534ecfb_0_408"/>
            <p:cNvSpPr txBox="1"/>
            <p:nvPr/>
          </p:nvSpPr>
          <p:spPr>
            <a:xfrm>
              <a:off x="9288075" y="3681700"/>
              <a:ext cx="21093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ES" sz="1100" b="1">
                  <a:solidFill>
                    <a:srgbClr val="888888"/>
                  </a:solidFill>
                  <a:latin typeface="Work Sans"/>
                  <a:ea typeface="Work Sans"/>
                  <a:cs typeface="Work Sans"/>
                  <a:sym typeface="Work Sans"/>
                </a:rPr>
                <a:t>12 </a:t>
              </a:r>
              <a:r>
                <a:rPr lang="es-ES" sz="1100">
                  <a:solidFill>
                    <a:srgbClr val="888888"/>
                  </a:solidFill>
                  <a:latin typeface="Work Sans"/>
                  <a:ea typeface="Work Sans"/>
                  <a:cs typeface="Work Sans"/>
                  <a:sym typeface="Work Sans"/>
                </a:rPr>
                <a:t>Producción responsable</a:t>
              </a:r>
              <a:endParaRPr sz="1000">
                <a:solidFill>
                  <a:srgbClr val="888888"/>
                </a:solidFill>
              </a:endParaRPr>
            </a:p>
          </p:txBody>
        </p:sp>
        <p:pic>
          <p:nvPicPr>
            <p:cNvPr id="946" name="Google Shape;946;gc97534ecfb_0_408" title="Gráfico"/>
            <p:cNvPicPr preferRelativeResize="0"/>
            <p:nvPr/>
          </p:nvPicPr>
          <p:blipFill>
            <a:blip r:embed="rId3">
              <a:alphaModFix/>
            </a:blip>
            <a:stretch>
              <a:fillRect/>
            </a:stretch>
          </p:blipFill>
          <p:spPr>
            <a:xfrm>
              <a:off x="663825" y="620175"/>
              <a:ext cx="2403050" cy="1537122"/>
            </a:xfrm>
            <a:prstGeom prst="rect">
              <a:avLst/>
            </a:prstGeom>
            <a:noFill/>
            <a:ln>
              <a:noFill/>
            </a:ln>
          </p:spPr>
        </p:pic>
        <p:sp>
          <p:nvSpPr>
            <p:cNvPr id="947" name="Google Shape;947;gc97534ecfb_0_408"/>
            <p:cNvSpPr txBox="1"/>
            <p:nvPr/>
          </p:nvSpPr>
          <p:spPr>
            <a:xfrm>
              <a:off x="526738" y="254875"/>
              <a:ext cx="2256000" cy="338700"/>
            </a:xfrm>
            <a:prstGeom prst="rect">
              <a:avLst/>
            </a:prstGeom>
            <a:noFill/>
            <a:ln>
              <a:noFill/>
            </a:ln>
          </p:spPr>
          <p:txBody>
            <a:bodyPr spcFirstLastPara="1" wrap="square" lIns="91425" tIns="91425" rIns="91425" bIns="91425" anchor="ctr" anchorCtr="0">
              <a:spAutoFit/>
            </a:bodyPr>
            <a:lstStyle/>
            <a:p>
              <a:pPr marL="0" marR="0" lvl="0" indent="0" algn="l" rtl="0">
                <a:lnSpc>
                  <a:spcPct val="100000"/>
                </a:lnSpc>
                <a:spcBef>
                  <a:spcPts val="1200"/>
                </a:spcBef>
                <a:spcAft>
                  <a:spcPts val="0"/>
                </a:spcAft>
                <a:buNone/>
              </a:pPr>
              <a:r>
                <a:rPr lang="es-ES" sz="1000" b="1" dirty="0">
                  <a:solidFill>
                    <a:schemeClr val="accent3"/>
                  </a:solidFill>
                  <a:latin typeface="Work Sans"/>
                  <a:ea typeface="Work Sans"/>
                  <a:cs typeface="Work Sans"/>
                  <a:sym typeface="Work Sans"/>
                </a:rPr>
                <a:t>PUESTOS DE EMPLEO</a:t>
              </a:r>
              <a:endParaRPr sz="1000" b="1" dirty="0">
                <a:solidFill>
                  <a:schemeClr val="accent3"/>
                </a:solidFill>
                <a:latin typeface="Work Sans"/>
                <a:ea typeface="Work Sans"/>
                <a:cs typeface="Work Sans"/>
                <a:sym typeface="Work Sans"/>
              </a:endParaRPr>
            </a:p>
          </p:txBody>
        </p:sp>
        <p:sp>
          <p:nvSpPr>
            <p:cNvPr id="948" name="Google Shape;948;gc97534ecfb_0_408"/>
            <p:cNvSpPr txBox="1"/>
            <p:nvPr/>
          </p:nvSpPr>
          <p:spPr>
            <a:xfrm>
              <a:off x="526738" y="2340063"/>
              <a:ext cx="2256000" cy="338700"/>
            </a:xfrm>
            <a:prstGeom prst="rect">
              <a:avLst/>
            </a:prstGeom>
            <a:noFill/>
            <a:ln>
              <a:noFill/>
            </a:ln>
          </p:spPr>
          <p:txBody>
            <a:bodyPr spcFirstLastPara="1" wrap="square" lIns="91425" tIns="91425" rIns="91425" bIns="91425" anchor="ctr" anchorCtr="0">
              <a:spAutoFit/>
            </a:bodyPr>
            <a:lstStyle/>
            <a:p>
              <a:pPr marL="0" marR="0" lvl="0" indent="0" algn="l" rtl="0">
                <a:lnSpc>
                  <a:spcPct val="100000"/>
                </a:lnSpc>
                <a:spcBef>
                  <a:spcPts val="1200"/>
                </a:spcBef>
                <a:spcAft>
                  <a:spcPts val="0"/>
                </a:spcAft>
                <a:buNone/>
              </a:pPr>
              <a:r>
                <a:rPr lang="es-ES" sz="1000" b="1" dirty="0">
                  <a:solidFill>
                    <a:schemeClr val="accent3"/>
                  </a:solidFill>
                  <a:latin typeface="Work Sans"/>
                  <a:ea typeface="Work Sans"/>
                  <a:cs typeface="Work Sans"/>
                  <a:sym typeface="Work Sans"/>
                </a:rPr>
                <a:t>RELEVANCIA DE ODS</a:t>
              </a:r>
              <a:endParaRPr sz="1000" b="1" dirty="0">
                <a:solidFill>
                  <a:schemeClr val="accent3"/>
                </a:solidFill>
                <a:latin typeface="Work Sans"/>
                <a:ea typeface="Work Sans"/>
                <a:cs typeface="Work Sans"/>
                <a:sym typeface="Work Sans"/>
              </a:endParaRPr>
            </a:p>
          </p:txBody>
        </p:sp>
        <p:sp>
          <p:nvSpPr>
            <p:cNvPr id="949" name="Google Shape;949;gc97534ecfb_0_408"/>
            <p:cNvSpPr/>
            <p:nvPr/>
          </p:nvSpPr>
          <p:spPr>
            <a:xfrm>
              <a:off x="3305525" y="1530763"/>
              <a:ext cx="1150500" cy="109200"/>
            </a:xfrm>
            <a:prstGeom prst="rect">
              <a:avLst/>
            </a:prstGeom>
            <a:solidFill>
              <a:srgbClr val="E066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0" name="Google Shape;950;gc97534ecfb_0_408"/>
            <p:cNvSpPr/>
            <p:nvPr/>
          </p:nvSpPr>
          <p:spPr>
            <a:xfrm>
              <a:off x="4456025" y="1530763"/>
              <a:ext cx="866400" cy="109200"/>
            </a:xfrm>
            <a:prstGeom prst="rect">
              <a:avLst/>
            </a:prstGeom>
            <a:solidFill>
              <a:srgbClr val="FFE59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1" name="Google Shape;951;gc97534ecfb_0_408"/>
            <p:cNvSpPr txBox="1"/>
            <p:nvPr/>
          </p:nvSpPr>
          <p:spPr>
            <a:xfrm>
              <a:off x="3686300" y="1688988"/>
              <a:ext cx="13428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ES" sz="1100" dirty="0">
                  <a:solidFill>
                    <a:srgbClr val="888888"/>
                  </a:solidFill>
                  <a:latin typeface="Work Sans"/>
                  <a:ea typeface="Work Sans"/>
                  <a:cs typeface="Work Sans"/>
                  <a:sym typeface="Work Sans"/>
                </a:rPr>
                <a:t>Igualdad salarial</a:t>
              </a:r>
              <a:endParaRPr sz="1000" dirty="0">
                <a:solidFill>
                  <a:srgbClr val="888888"/>
                </a:solidFill>
              </a:endParaRPr>
            </a:p>
          </p:txBody>
        </p:sp>
        <p:sp>
          <p:nvSpPr>
            <p:cNvPr id="952" name="Google Shape;952;gc97534ecfb_0_408"/>
            <p:cNvSpPr txBox="1"/>
            <p:nvPr/>
          </p:nvSpPr>
          <p:spPr>
            <a:xfrm>
              <a:off x="3530900" y="362100"/>
              <a:ext cx="652500" cy="631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ES" sz="2400" b="1">
                  <a:solidFill>
                    <a:srgbClr val="6DB7A8"/>
                  </a:solidFill>
                  <a:latin typeface="Work Sans"/>
                  <a:ea typeface="Work Sans"/>
                  <a:cs typeface="Work Sans"/>
                  <a:sym typeface="Work Sans"/>
                </a:rPr>
                <a:t>2%</a:t>
              </a:r>
              <a:r>
                <a:rPr lang="es-ES" sz="2900">
                  <a:solidFill>
                    <a:srgbClr val="6DB7A8"/>
                  </a:solidFill>
                  <a:latin typeface="Work Sans"/>
                  <a:ea typeface="Work Sans"/>
                  <a:cs typeface="Work Sans"/>
                  <a:sym typeface="Work Sans"/>
                </a:rPr>
                <a:t> </a:t>
              </a:r>
              <a:endParaRPr sz="1500" b="1">
                <a:solidFill>
                  <a:srgbClr val="6DB7A8"/>
                </a:solidFill>
                <a:latin typeface="Work Sans"/>
                <a:ea typeface="Work Sans"/>
                <a:cs typeface="Work Sans"/>
                <a:sym typeface="Work Sans"/>
              </a:endParaRPr>
            </a:p>
          </p:txBody>
        </p:sp>
        <p:sp>
          <p:nvSpPr>
            <p:cNvPr id="953" name="Google Shape;953;gc97534ecfb_0_408"/>
            <p:cNvSpPr txBox="1"/>
            <p:nvPr/>
          </p:nvSpPr>
          <p:spPr>
            <a:xfrm>
              <a:off x="4061100" y="431400"/>
              <a:ext cx="1106100" cy="492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ES" sz="1000" b="1">
                  <a:solidFill>
                    <a:srgbClr val="6DB7A8"/>
                  </a:solidFill>
                  <a:latin typeface="Work Sans"/>
                  <a:ea typeface="Work Sans"/>
                  <a:cs typeface="Work Sans"/>
                  <a:sym typeface="Work Sans"/>
                </a:rPr>
                <a:t>Puestos de diversidad</a:t>
              </a:r>
              <a:endParaRPr sz="900"/>
            </a:p>
          </p:txBody>
        </p:sp>
        <p:sp>
          <p:nvSpPr>
            <p:cNvPr id="954" name="Google Shape;954;gc97534ecfb_0_408"/>
            <p:cNvSpPr txBox="1"/>
            <p:nvPr/>
          </p:nvSpPr>
          <p:spPr>
            <a:xfrm>
              <a:off x="3320000" y="766975"/>
              <a:ext cx="866400" cy="631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ES" sz="2400" b="1">
                  <a:solidFill>
                    <a:srgbClr val="F2D644"/>
                  </a:solidFill>
                  <a:latin typeface="Work Sans"/>
                  <a:ea typeface="Work Sans"/>
                  <a:cs typeface="Work Sans"/>
                  <a:sym typeface="Work Sans"/>
                </a:rPr>
                <a:t>40%</a:t>
              </a:r>
              <a:r>
                <a:rPr lang="es-ES" sz="2900">
                  <a:solidFill>
                    <a:srgbClr val="F2D644"/>
                  </a:solidFill>
                  <a:latin typeface="Work Sans"/>
                  <a:ea typeface="Work Sans"/>
                  <a:cs typeface="Work Sans"/>
                  <a:sym typeface="Work Sans"/>
                </a:rPr>
                <a:t> </a:t>
              </a:r>
              <a:endParaRPr sz="1500" b="1">
                <a:solidFill>
                  <a:srgbClr val="F2D644"/>
                </a:solidFill>
                <a:latin typeface="Work Sans"/>
                <a:ea typeface="Work Sans"/>
                <a:cs typeface="Work Sans"/>
                <a:sym typeface="Work Sans"/>
              </a:endParaRPr>
            </a:p>
          </p:txBody>
        </p:sp>
        <p:sp>
          <p:nvSpPr>
            <p:cNvPr id="955" name="Google Shape;955;gc97534ecfb_0_408"/>
            <p:cNvSpPr txBox="1"/>
            <p:nvPr/>
          </p:nvSpPr>
          <p:spPr>
            <a:xfrm>
              <a:off x="4064100" y="836275"/>
              <a:ext cx="1387500" cy="492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ES" sz="1000" b="1">
                  <a:solidFill>
                    <a:srgbClr val="F2D644"/>
                  </a:solidFill>
                  <a:latin typeface="Work Sans"/>
                  <a:ea typeface="Work Sans"/>
                  <a:cs typeface="Work Sans"/>
                  <a:sym typeface="Work Sans"/>
                </a:rPr>
                <a:t>Mujeres en puestos directivos</a:t>
              </a:r>
              <a:endParaRPr sz="900">
                <a:solidFill>
                  <a:srgbClr val="F2D644"/>
                </a:solidFill>
              </a:endParaRPr>
            </a:p>
          </p:txBody>
        </p:sp>
        <p:graphicFrame>
          <p:nvGraphicFramePr>
            <p:cNvPr id="956" name="Google Shape;956;gc97534ecfb_0_408"/>
            <p:cNvGraphicFramePr/>
            <p:nvPr>
              <p:extLst>
                <p:ext uri="{D42A27DB-BD31-4B8C-83A1-F6EECF244321}">
                  <p14:modId xmlns:p14="http://schemas.microsoft.com/office/powerpoint/2010/main" val="2353488389"/>
                </p:ext>
              </p:extLst>
            </p:nvPr>
          </p:nvGraphicFramePr>
          <p:xfrm>
            <a:off x="5915350" y="252113"/>
            <a:ext cx="2815075" cy="2047520"/>
          </p:xfrm>
          <a:graphic>
            <a:graphicData uri="http://schemas.openxmlformats.org/drawingml/2006/table">
              <a:tbl>
                <a:tblPr>
                  <a:noFill/>
                  <a:tableStyleId>{DD409925-3DB0-45D0-8CFC-02BE97DF7FB0}</a:tableStyleId>
                </a:tblPr>
                <a:tblGrid>
                  <a:gridCol w="2815075">
                    <a:extLst>
                      <a:ext uri="{9D8B030D-6E8A-4147-A177-3AD203B41FA5}">
                        <a16:colId xmlns:a16="http://schemas.microsoft.com/office/drawing/2014/main" val="20000"/>
                      </a:ext>
                    </a:extLst>
                  </a:gridCol>
                </a:tblGrid>
                <a:tr h="642775">
                  <a:tc>
                    <a:txBody>
                      <a:bodyPr/>
                      <a:lstStyle/>
                      <a:p>
                        <a:pPr marL="0" lvl="0" indent="0" algn="l" rtl="0">
                          <a:spcBef>
                            <a:spcPts val="0"/>
                          </a:spcBef>
                          <a:spcAft>
                            <a:spcPts val="0"/>
                          </a:spcAft>
                          <a:buNone/>
                        </a:pPr>
                        <a:r>
                          <a:rPr lang="es-ES" sz="800" b="1">
                            <a:solidFill>
                              <a:srgbClr val="888888"/>
                            </a:solidFill>
                            <a:latin typeface="Work Sans"/>
                            <a:ea typeface="Work Sans"/>
                            <a:cs typeface="Work Sans"/>
                            <a:sym typeface="Work Sans"/>
                          </a:rPr>
                          <a:t>CERTIFICADOS:</a:t>
                        </a:r>
                        <a:endParaRPr sz="800" b="1">
                          <a:solidFill>
                            <a:srgbClr val="888888"/>
                          </a:solidFill>
                          <a:latin typeface="Work Sans"/>
                          <a:ea typeface="Work Sans"/>
                          <a:cs typeface="Work Sans"/>
                          <a:sym typeface="Work Sans"/>
                        </a:endParaRPr>
                      </a:p>
                      <a:p>
                        <a:pPr marL="914400" lvl="0" indent="-292100" algn="l" rtl="0">
                          <a:spcBef>
                            <a:spcPts val="0"/>
                          </a:spcBef>
                          <a:spcAft>
                            <a:spcPts val="0"/>
                          </a:spcAft>
                          <a:buClr>
                            <a:srgbClr val="888888"/>
                          </a:buClr>
                          <a:buSzPts val="1000"/>
                          <a:buFont typeface="Work Sans"/>
                          <a:buChar char="●"/>
                        </a:pPr>
                        <a:r>
                          <a:rPr lang="es-ES" sz="1000">
                            <a:solidFill>
                              <a:srgbClr val="888888"/>
                            </a:solidFill>
                            <a:latin typeface="Work Sans"/>
                            <a:ea typeface="Work Sans"/>
                            <a:cs typeface="Work Sans"/>
                            <a:sym typeface="Work Sans"/>
                          </a:rPr>
                          <a:t>ISO 14001.</a:t>
                        </a:r>
                        <a:endParaRPr sz="1000">
                          <a:solidFill>
                            <a:srgbClr val="888888"/>
                          </a:solidFill>
                          <a:latin typeface="Work Sans"/>
                          <a:ea typeface="Work Sans"/>
                          <a:cs typeface="Work Sans"/>
                          <a:sym typeface="Work Sans"/>
                        </a:endParaRPr>
                      </a:p>
                      <a:p>
                        <a:pPr marL="914400" lvl="0" indent="-292100" algn="l" rtl="0">
                          <a:spcBef>
                            <a:spcPts val="0"/>
                          </a:spcBef>
                          <a:spcAft>
                            <a:spcPts val="0"/>
                          </a:spcAft>
                          <a:buClr>
                            <a:srgbClr val="888888"/>
                          </a:buClr>
                          <a:buSzPts val="1000"/>
                          <a:buFont typeface="Work Sans"/>
                          <a:buChar char="●"/>
                        </a:pPr>
                        <a:r>
                          <a:rPr lang="es-ES" sz="1000">
                            <a:solidFill>
                              <a:srgbClr val="888888"/>
                            </a:solidFill>
                            <a:latin typeface="Work Sans"/>
                            <a:ea typeface="Work Sans"/>
                            <a:cs typeface="Work Sans"/>
                            <a:sym typeface="Work Sans"/>
                          </a:rPr>
                          <a:t>GOTS.</a:t>
                        </a:r>
                        <a:endParaRPr sz="1000">
                          <a:solidFill>
                            <a:srgbClr val="888888"/>
                          </a:solidFill>
                          <a:latin typeface="Work Sans"/>
                          <a:ea typeface="Work Sans"/>
                          <a:cs typeface="Work Sans"/>
                          <a:sym typeface="Work Sans"/>
                        </a:endParaRPr>
                      </a:p>
                    </a:txBody>
                    <a:tcPr marL="91425" marR="91425" marT="91425" marB="91425">
                      <a:lnL w="9525" cap="flat" cmpd="sng">
                        <a:solidFill>
                          <a:srgbClr val="D9D9D9"/>
                        </a:solidFill>
                        <a:prstDash val="solid"/>
                        <a:round/>
                        <a:headEnd type="none" w="sm" len="sm"/>
                        <a:tailEnd type="none" w="sm" len="sm"/>
                      </a:lnL>
                      <a:lnR w="9525" cap="flat" cmpd="sng">
                        <a:solidFill>
                          <a:srgbClr val="D9D9D9"/>
                        </a:solidFill>
                        <a:prstDash val="solid"/>
                        <a:round/>
                        <a:headEnd type="none" w="sm" len="sm"/>
                        <a:tailEnd type="none" w="sm" len="sm"/>
                      </a:lnR>
                      <a:lnT w="9525" cap="flat" cmpd="sng">
                        <a:solidFill>
                          <a:srgbClr val="D9D9D9"/>
                        </a:solidFill>
                        <a:prstDash val="solid"/>
                        <a:round/>
                        <a:headEnd type="none" w="sm" len="sm"/>
                        <a:tailEnd type="none" w="sm" len="sm"/>
                      </a:lnT>
                      <a:lnB w="9525" cap="flat" cmpd="sng">
                        <a:solidFill>
                          <a:srgbClr val="D9D9D9"/>
                        </a:solidFill>
                        <a:prstDash val="solid"/>
                        <a:round/>
                        <a:headEnd type="none" w="sm" len="sm"/>
                        <a:tailEnd type="none" w="sm" len="sm"/>
                      </a:lnB>
                    </a:tcPr>
                  </a:tc>
                  <a:extLst>
                    <a:ext uri="{0D108BD9-81ED-4DB2-BD59-A6C34878D82A}">
                      <a16:rowId xmlns:a16="http://schemas.microsoft.com/office/drawing/2014/main" val="10000"/>
                    </a:ext>
                  </a:extLst>
                </a:tr>
                <a:tr h="642775">
                  <a:tc>
                    <a:txBody>
                      <a:bodyPr/>
                      <a:lstStyle/>
                      <a:p>
                        <a:pPr marL="0" lvl="0" indent="0" algn="l" rtl="0">
                          <a:spcBef>
                            <a:spcPts val="0"/>
                          </a:spcBef>
                          <a:spcAft>
                            <a:spcPts val="0"/>
                          </a:spcAft>
                          <a:buNone/>
                        </a:pPr>
                        <a:r>
                          <a:rPr lang="es-ES" sz="800" b="1">
                            <a:solidFill>
                              <a:srgbClr val="888888"/>
                            </a:solidFill>
                            <a:latin typeface="Work Sans"/>
                            <a:ea typeface="Work Sans"/>
                            <a:cs typeface="Work Sans"/>
                            <a:sym typeface="Work Sans"/>
                          </a:rPr>
                          <a:t>ECODISEÑO:</a:t>
                        </a:r>
                        <a:endParaRPr sz="800" b="1">
                          <a:solidFill>
                            <a:srgbClr val="888888"/>
                          </a:solidFill>
                          <a:latin typeface="Work Sans"/>
                          <a:ea typeface="Work Sans"/>
                          <a:cs typeface="Work Sans"/>
                          <a:sym typeface="Work Sans"/>
                        </a:endParaRPr>
                      </a:p>
                      <a:p>
                        <a:pPr marL="914400" lvl="0" indent="-292100" algn="l" rtl="0">
                          <a:spcBef>
                            <a:spcPts val="0"/>
                          </a:spcBef>
                          <a:spcAft>
                            <a:spcPts val="0"/>
                          </a:spcAft>
                          <a:buClr>
                            <a:srgbClr val="888888"/>
                          </a:buClr>
                          <a:buSzPts val="1000"/>
                          <a:buFont typeface="Work Sans"/>
                          <a:buChar char="●"/>
                        </a:pPr>
                        <a:r>
                          <a:rPr lang="es-ES" sz="1000">
                            <a:solidFill>
                              <a:srgbClr val="888888"/>
                            </a:solidFill>
                            <a:latin typeface="Work Sans"/>
                            <a:ea typeface="Work Sans"/>
                            <a:cs typeface="Work Sans"/>
                            <a:sym typeface="Work Sans"/>
                          </a:rPr>
                          <a:t>Línea de diseño con retales desechados.</a:t>
                        </a:r>
                        <a:endParaRPr sz="1000">
                          <a:solidFill>
                            <a:srgbClr val="888888"/>
                          </a:solidFill>
                          <a:latin typeface="Work Sans"/>
                          <a:ea typeface="Work Sans"/>
                          <a:cs typeface="Work Sans"/>
                          <a:sym typeface="Work Sans"/>
                        </a:endParaRPr>
                      </a:p>
                      <a:p>
                        <a:pPr marL="914400" lvl="0" indent="-292100" algn="l" rtl="0">
                          <a:spcBef>
                            <a:spcPts val="0"/>
                          </a:spcBef>
                          <a:spcAft>
                            <a:spcPts val="0"/>
                          </a:spcAft>
                          <a:buClr>
                            <a:srgbClr val="888888"/>
                          </a:buClr>
                          <a:buSzPts val="1000"/>
                          <a:buFont typeface="Work Sans"/>
                          <a:buChar char="●"/>
                        </a:pPr>
                        <a:r>
                          <a:rPr lang="es-ES" sz="1000">
                            <a:solidFill>
                              <a:srgbClr val="888888"/>
                            </a:solidFill>
                            <a:latin typeface="Work Sans"/>
                            <a:ea typeface="Work Sans"/>
                            <a:cs typeface="Work Sans"/>
                            <a:sym typeface="Work Sans"/>
                          </a:rPr>
                          <a:t>Uso de textil reciclado</a:t>
                        </a:r>
                        <a:endParaRPr sz="1000">
                          <a:solidFill>
                            <a:srgbClr val="888888"/>
                          </a:solidFill>
                          <a:latin typeface="Work Sans"/>
                          <a:ea typeface="Work Sans"/>
                          <a:cs typeface="Work Sans"/>
                          <a:sym typeface="Work Sans"/>
                        </a:endParaRPr>
                      </a:p>
                    </a:txBody>
                    <a:tcPr marL="91425" marR="91425" marT="91425" marB="91425">
                      <a:lnL w="9525" cap="flat" cmpd="sng">
                        <a:solidFill>
                          <a:srgbClr val="D9D9D9"/>
                        </a:solidFill>
                        <a:prstDash val="solid"/>
                        <a:round/>
                        <a:headEnd type="none" w="sm" len="sm"/>
                        <a:tailEnd type="none" w="sm" len="sm"/>
                      </a:lnL>
                      <a:lnR w="9525" cap="flat" cmpd="sng">
                        <a:solidFill>
                          <a:srgbClr val="D9D9D9"/>
                        </a:solidFill>
                        <a:prstDash val="solid"/>
                        <a:round/>
                        <a:headEnd type="none" w="sm" len="sm"/>
                        <a:tailEnd type="none" w="sm" len="sm"/>
                      </a:lnR>
                      <a:lnT w="9525" cap="flat" cmpd="sng">
                        <a:solidFill>
                          <a:srgbClr val="D9D9D9"/>
                        </a:solidFill>
                        <a:prstDash val="solid"/>
                        <a:round/>
                        <a:headEnd type="none" w="sm" len="sm"/>
                        <a:tailEnd type="none" w="sm" len="sm"/>
                      </a:lnT>
                      <a:lnB w="9525" cap="flat" cmpd="sng">
                        <a:solidFill>
                          <a:srgbClr val="D9D9D9"/>
                        </a:solidFill>
                        <a:prstDash val="solid"/>
                        <a:round/>
                        <a:headEnd type="none" w="sm" len="sm"/>
                        <a:tailEnd type="none" w="sm" len="sm"/>
                      </a:lnB>
                    </a:tcPr>
                  </a:tc>
                  <a:extLst>
                    <a:ext uri="{0D108BD9-81ED-4DB2-BD59-A6C34878D82A}">
                      <a16:rowId xmlns:a16="http://schemas.microsoft.com/office/drawing/2014/main" val="10001"/>
                    </a:ext>
                  </a:extLst>
                </a:tr>
                <a:tr h="642775">
                  <a:tc>
                    <a:txBody>
                      <a:bodyPr/>
                      <a:lstStyle/>
                      <a:p>
                        <a:pPr marL="0" lvl="0" indent="0" algn="l" rtl="0">
                          <a:spcBef>
                            <a:spcPts val="0"/>
                          </a:spcBef>
                          <a:spcAft>
                            <a:spcPts val="0"/>
                          </a:spcAft>
                          <a:buNone/>
                        </a:pPr>
                        <a:r>
                          <a:rPr lang="es-ES" sz="800" b="1">
                            <a:solidFill>
                              <a:srgbClr val="888888"/>
                            </a:solidFill>
                          </a:rPr>
                          <a:t>CÁLCULO DE GEI:</a:t>
                        </a:r>
                        <a:endParaRPr sz="800" b="1">
                          <a:solidFill>
                            <a:srgbClr val="888888"/>
                          </a:solidFill>
                        </a:endParaRPr>
                      </a:p>
                      <a:p>
                        <a:pPr marL="914400" lvl="0" indent="0" algn="l" rtl="0">
                          <a:spcBef>
                            <a:spcPts val="0"/>
                          </a:spcBef>
                          <a:spcAft>
                            <a:spcPts val="0"/>
                          </a:spcAft>
                          <a:buNone/>
                        </a:pPr>
                        <a:r>
                          <a:rPr lang="es-ES" sz="1000">
                            <a:solidFill>
                              <a:srgbClr val="888888"/>
                            </a:solidFill>
                          </a:rPr>
                          <a:t>No realizan el cálculo de emisiones.</a:t>
                        </a:r>
                        <a:endParaRPr sz="1000">
                          <a:solidFill>
                            <a:srgbClr val="888888"/>
                          </a:solidFill>
                        </a:endParaRPr>
                      </a:p>
                    </a:txBody>
                    <a:tcPr marL="91425" marR="91425" marT="91425" marB="91425">
                      <a:lnL w="9525" cap="flat" cmpd="sng">
                        <a:solidFill>
                          <a:srgbClr val="D9D9D9"/>
                        </a:solidFill>
                        <a:prstDash val="solid"/>
                        <a:round/>
                        <a:headEnd type="none" w="sm" len="sm"/>
                        <a:tailEnd type="none" w="sm" len="sm"/>
                      </a:lnL>
                      <a:lnR w="9525" cap="flat" cmpd="sng">
                        <a:solidFill>
                          <a:srgbClr val="D9D9D9"/>
                        </a:solidFill>
                        <a:prstDash val="solid"/>
                        <a:round/>
                        <a:headEnd type="none" w="sm" len="sm"/>
                        <a:tailEnd type="none" w="sm" len="sm"/>
                      </a:lnR>
                      <a:lnT w="9525" cap="flat" cmpd="sng">
                        <a:solidFill>
                          <a:srgbClr val="D9D9D9"/>
                        </a:solidFill>
                        <a:prstDash val="solid"/>
                        <a:round/>
                        <a:headEnd type="none" w="sm" len="sm"/>
                        <a:tailEnd type="none" w="sm" len="sm"/>
                      </a:lnT>
                      <a:lnB w="9525" cap="flat" cmpd="sng">
                        <a:solidFill>
                          <a:srgbClr val="D9D9D9"/>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pic>
        <p:nvPicPr>
          <p:cNvPr id="64" name="Imagen 63">
            <a:extLst>
              <a:ext uri="{FF2B5EF4-FFF2-40B4-BE49-F238E27FC236}">
                <a16:creationId xmlns:a16="http://schemas.microsoft.com/office/drawing/2014/main" id="{2DFD0590-1795-514C-9A17-E2C89E198625}"/>
              </a:ext>
            </a:extLst>
          </p:cNvPr>
          <p:cNvPicPr>
            <a:picLocks noChangeAspect="1"/>
          </p:cNvPicPr>
          <p:nvPr/>
        </p:nvPicPr>
        <p:blipFill>
          <a:blip r:embed="rId4"/>
          <a:stretch>
            <a:fillRect/>
          </a:stretch>
        </p:blipFill>
        <p:spPr>
          <a:xfrm>
            <a:off x="648043" y="6150401"/>
            <a:ext cx="1615986" cy="664350"/>
          </a:xfrm>
          <a:prstGeom prst="rect">
            <a:avLst/>
          </a:prstGeom>
        </p:spPr>
      </p:pic>
      <p:pic>
        <p:nvPicPr>
          <p:cNvPr id="65" name="Imagen 64">
            <a:extLst>
              <a:ext uri="{FF2B5EF4-FFF2-40B4-BE49-F238E27FC236}">
                <a16:creationId xmlns:a16="http://schemas.microsoft.com/office/drawing/2014/main" id="{BB7FD36B-0EB6-1049-8865-DB3AF1DD3BDF}"/>
              </a:ext>
            </a:extLst>
          </p:cNvPr>
          <p:cNvPicPr>
            <a:picLocks noChangeAspect="1"/>
          </p:cNvPicPr>
          <p:nvPr/>
        </p:nvPicPr>
        <p:blipFill>
          <a:blip r:embed="rId5"/>
          <a:stretch>
            <a:fillRect/>
          </a:stretch>
        </p:blipFill>
        <p:spPr>
          <a:xfrm>
            <a:off x="4731778" y="6139993"/>
            <a:ext cx="2085244" cy="679163"/>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6;p12">
            <a:extLst>
              <a:ext uri="{FF2B5EF4-FFF2-40B4-BE49-F238E27FC236}">
                <a16:creationId xmlns:a16="http://schemas.microsoft.com/office/drawing/2014/main" id="{8A0155EA-9553-2643-81C4-4648EF791099}"/>
              </a:ext>
            </a:extLst>
          </p:cNvPr>
          <p:cNvSpPr/>
          <p:nvPr/>
        </p:nvSpPr>
        <p:spPr>
          <a:xfrm>
            <a:off x="0" y="0"/>
            <a:ext cx="12192000" cy="6858000"/>
          </a:xfrm>
          <a:prstGeom prst="rect">
            <a:avLst/>
          </a:prstGeom>
          <a:solidFill>
            <a:srgbClr val="F4F0E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 name="Marcador de número de diapositiva 3">
            <a:extLst>
              <a:ext uri="{FF2B5EF4-FFF2-40B4-BE49-F238E27FC236}">
                <a16:creationId xmlns:a16="http://schemas.microsoft.com/office/drawing/2014/main" id="{B7B8C62E-751F-684B-8264-D6A583AEF092}"/>
              </a:ext>
            </a:extLst>
          </p:cNvPr>
          <p:cNvSpPr>
            <a:spLocks noGrp="1"/>
          </p:cNvSpPr>
          <p:nvPr>
            <p:ph type="sldNum" idx="12"/>
          </p:nvPr>
        </p:nvSpPr>
        <p:spPr/>
        <p:txBody>
          <a:bodyPr/>
          <a:lstStyle/>
          <a:p>
            <a:pPr marL="0" lvl="0" indent="0" algn="ctr" rtl="0">
              <a:spcBef>
                <a:spcPts val="0"/>
              </a:spcBef>
              <a:spcAft>
                <a:spcPts val="0"/>
              </a:spcAft>
              <a:buNone/>
            </a:pPr>
            <a:fld id="{00000000-1234-1234-1234-123412341234}" type="slidenum">
              <a:rPr lang="es-ES" smtClean="0"/>
              <a:t>21</a:t>
            </a:fld>
            <a:endParaRPr lang="es-ES" dirty="0"/>
          </a:p>
        </p:txBody>
      </p:sp>
      <p:grpSp>
        <p:nvGrpSpPr>
          <p:cNvPr id="8" name="Grupo 7">
            <a:extLst>
              <a:ext uri="{FF2B5EF4-FFF2-40B4-BE49-F238E27FC236}">
                <a16:creationId xmlns:a16="http://schemas.microsoft.com/office/drawing/2014/main" id="{E7FF696D-65B0-3D45-BF4C-A20C705B19AD}"/>
              </a:ext>
            </a:extLst>
          </p:cNvPr>
          <p:cNvGrpSpPr/>
          <p:nvPr/>
        </p:nvGrpSpPr>
        <p:grpSpPr>
          <a:xfrm>
            <a:off x="3322887" y="278732"/>
            <a:ext cx="5546225" cy="5911624"/>
            <a:chOff x="3218634" y="328621"/>
            <a:chExt cx="5378447" cy="5712749"/>
          </a:xfrm>
        </p:grpSpPr>
        <p:pic>
          <p:nvPicPr>
            <p:cNvPr id="5" name="Imagen 4">
              <a:extLst>
                <a:ext uri="{FF2B5EF4-FFF2-40B4-BE49-F238E27FC236}">
                  <a16:creationId xmlns:a16="http://schemas.microsoft.com/office/drawing/2014/main" id="{158D9A72-EF1F-174E-A812-0CFA50F59E9C}"/>
                </a:ext>
              </a:extLst>
            </p:cNvPr>
            <p:cNvPicPr>
              <a:picLocks noChangeAspect="1"/>
            </p:cNvPicPr>
            <p:nvPr/>
          </p:nvPicPr>
          <p:blipFill>
            <a:blip r:embed="rId2"/>
            <a:stretch>
              <a:fillRect/>
            </a:stretch>
          </p:blipFill>
          <p:spPr>
            <a:xfrm>
              <a:off x="3218635" y="328621"/>
              <a:ext cx="5378446" cy="2829088"/>
            </a:xfrm>
            <a:prstGeom prst="rect">
              <a:avLst/>
            </a:prstGeom>
          </p:spPr>
        </p:pic>
        <p:pic>
          <p:nvPicPr>
            <p:cNvPr id="6" name="Imagen 5">
              <a:extLst>
                <a:ext uri="{FF2B5EF4-FFF2-40B4-BE49-F238E27FC236}">
                  <a16:creationId xmlns:a16="http://schemas.microsoft.com/office/drawing/2014/main" id="{72C9B533-815B-E44A-B942-4DF2A15636F9}"/>
                </a:ext>
              </a:extLst>
            </p:cNvPr>
            <p:cNvPicPr>
              <a:picLocks noChangeAspect="1"/>
            </p:cNvPicPr>
            <p:nvPr/>
          </p:nvPicPr>
          <p:blipFill>
            <a:blip r:embed="rId3"/>
            <a:stretch>
              <a:fillRect/>
            </a:stretch>
          </p:blipFill>
          <p:spPr>
            <a:xfrm>
              <a:off x="3218634" y="3275135"/>
              <a:ext cx="5378447" cy="2766235"/>
            </a:xfrm>
            <a:prstGeom prst="rect">
              <a:avLst/>
            </a:prstGeom>
          </p:spPr>
        </p:pic>
      </p:grpSp>
      <p:sp>
        <p:nvSpPr>
          <p:cNvPr id="10" name="Google Shape;107;gb21d4c34d8_0_29">
            <a:extLst>
              <a:ext uri="{FF2B5EF4-FFF2-40B4-BE49-F238E27FC236}">
                <a16:creationId xmlns:a16="http://schemas.microsoft.com/office/drawing/2014/main" id="{E39B18D0-A248-0743-8456-C8EFED3C5FF8}"/>
              </a:ext>
            </a:extLst>
          </p:cNvPr>
          <p:cNvSpPr txBox="1"/>
          <p:nvPr/>
        </p:nvSpPr>
        <p:spPr>
          <a:xfrm rot="16200000">
            <a:off x="-635885" y="1003503"/>
            <a:ext cx="2228550" cy="789000"/>
          </a:xfrm>
          <a:prstGeom prst="rect">
            <a:avLst/>
          </a:prstGeom>
          <a:noFill/>
          <a:ln>
            <a:noFill/>
          </a:ln>
        </p:spPr>
        <p:txBody>
          <a:bodyPr spcFirstLastPara="1" wrap="square" lIns="91425" tIns="45700" rIns="91425" bIns="45700" anchor="ctr" anchorCtr="0">
            <a:noAutofit/>
          </a:bodyPr>
          <a:lstStyle/>
          <a:p>
            <a:pPr marL="0" marR="0" lvl="0" indent="0" algn="r" defTabSz="914400" rtl="0" eaLnBrk="1" fontAlgn="auto" latinLnBrk="0" hangingPunct="1">
              <a:lnSpc>
                <a:spcPct val="90000"/>
              </a:lnSpc>
              <a:spcBef>
                <a:spcPts val="0"/>
              </a:spcBef>
              <a:spcAft>
                <a:spcPts val="0"/>
              </a:spcAft>
              <a:buClr>
                <a:srgbClr val="000000"/>
              </a:buClr>
              <a:buSzPts val="2400"/>
              <a:buFont typeface="Avenir"/>
              <a:buNone/>
              <a:tabLst/>
              <a:defRPr/>
            </a:pPr>
            <a:r>
              <a:rPr kumimoji="0" lang="es-ES" sz="1200" b="1" i="0" u="none" strike="noStrike" kern="0" cap="none" spc="0" normalizeH="0" baseline="0" noProof="0" dirty="0">
                <a:ln>
                  <a:noFill/>
                </a:ln>
                <a:solidFill>
                  <a:srgbClr val="DF6336"/>
                </a:solidFill>
                <a:effectLst/>
                <a:uLnTx/>
                <a:uFillTx/>
                <a:latin typeface="+mj-lt"/>
                <a:ea typeface="Avenir"/>
                <a:cs typeface="Avenir"/>
                <a:sym typeface="Avenir"/>
              </a:rPr>
              <a:t>METODOLOGÍA</a:t>
            </a:r>
          </a:p>
          <a:p>
            <a:pPr marL="0" marR="0" lvl="0" indent="0" algn="r" defTabSz="914400" rtl="0" eaLnBrk="1" fontAlgn="auto" latinLnBrk="0" hangingPunct="1">
              <a:lnSpc>
                <a:spcPct val="90000"/>
              </a:lnSpc>
              <a:spcBef>
                <a:spcPts val="0"/>
              </a:spcBef>
              <a:spcAft>
                <a:spcPts val="0"/>
              </a:spcAft>
              <a:buClr>
                <a:srgbClr val="000000"/>
              </a:buClr>
              <a:buSzPts val="2400"/>
              <a:buFont typeface="Avenir"/>
              <a:buNone/>
              <a:tabLst/>
              <a:defRPr/>
            </a:pPr>
            <a:r>
              <a:rPr lang="es-ES" sz="2400" b="1" kern="0" dirty="0">
                <a:solidFill>
                  <a:srgbClr val="000000"/>
                </a:solidFill>
                <a:latin typeface="+mj-lt"/>
                <a:ea typeface="Avenir"/>
                <a:cs typeface="Arial"/>
                <a:sym typeface="Arial"/>
              </a:rPr>
              <a:t>Fichas finales</a:t>
            </a:r>
            <a:endParaRPr kumimoji="0" lang="es-ES" sz="2400" b="1" i="0" u="none" strike="noStrike" kern="0" cap="none" spc="0" normalizeH="0" baseline="0" noProof="0" dirty="0">
              <a:ln>
                <a:noFill/>
              </a:ln>
              <a:solidFill>
                <a:srgbClr val="000000"/>
              </a:solidFill>
              <a:effectLst/>
              <a:uLnTx/>
              <a:uFillTx/>
              <a:latin typeface="+mj-lt"/>
              <a:ea typeface="Avenir"/>
              <a:cs typeface="Arial"/>
              <a:sym typeface="Arial"/>
            </a:endParaRPr>
          </a:p>
        </p:txBody>
      </p:sp>
    </p:spTree>
    <p:extLst>
      <p:ext uri="{BB962C8B-B14F-4D97-AF65-F5344CB8AC3E}">
        <p14:creationId xmlns:p14="http://schemas.microsoft.com/office/powerpoint/2010/main" val="40683273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gb21d4c34d8_0_29"/>
          <p:cNvSpPr txBox="1"/>
          <p:nvPr/>
        </p:nvSpPr>
        <p:spPr>
          <a:xfrm>
            <a:off x="940850" y="358075"/>
            <a:ext cx="10310400" cy="789000"/>
          </a:xfrm>
          <a:prstGeom prst="rect">
            <a:avLst/>
          </a:prstGeom>
          <a:no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90000"/>
              </a:lnSpc>
              <a:spcBef>
                <a:spcPts val="0"/>
              </a:spcBef>
              <a:spcAft>
                <a:spcPts val="0"/>
              </a:spcAft>
              <a:buClr>
                <a:srgbClr val="000000"/>
              </a:buClr>
              <a:buSzPts val="2400"/>
              <a:buFont typeface="Avenir"/>
              <a:buNone/>
              <a:tabLst/>
              <a:defRPr/>
            </a:pPr>
            <a:r>
              <a:rPr kumimoji="0" lang="es-ES" sz="1200" b="1" i="0" u="none" strike="noStrike" kern="0" cap="none" spc="0" normalizeH="0" baseline="0" noProof="0" dirty="0">
                <a:ln>
                  <a:noFill/>
                </a:ln>
                <a:solidFill>
                  <a:srgbClr val="DF6336"/>
                </a:solidFill>
                <a:effectLst/>
                <a:uLnTx/>
                <a:uFillTx/>
                <a:latin typeface="+mj-lt"/>
                <a:ea typeface="Avenir"/>
                <a:cs typeface="Avenir"/>
                <a:sym typeface="Avenir"/>
              </a:rPr>
              <a:t>METODOLOGÍA</a:t>
            </a:r>
          </a:p>
          <a:p>
            <a:pPr marL="0" marR="0" lvl="0" indent="0" algn="l" defTabSz="914400" rtl="0" eaLnBrk="1" fontAlgn="auto" latinLnBrk="0" hangingPunct="1">
              <a:lnSpc>
                <a:spcPct val="90000"/>
              </a:lnSpc>
              <a:spcBef>
                <a:spcPts val="0"/>
              </a:spcBef>
              <a:spcAft>
                <a:spcPts val="0"/>
              </a:spcAft>
              <a:buClr>
                <a:srgbClr val="000000"/>
              </a:buClr>
              <a:buSzPts val="2400"/>
              <a:buFont typeface="Avenir"/>
              <a:buNone/>
              <a:tabLst/>
              <a:defRPr/>
            </a:pPr>
            <a:r>
              <a:rPr lang="es-ES" sz="2400" b="1" kern="0" dirty="0">
                <a:solidFill>
                  <a:srgbClr val="000000"/>
                </a:solidFill>
                <a:latin typeface="+mj-lt"/>
                <a:ea typeface="Avenir"/>
                <a:cs typeface="Arial"/>
                <a:sym typeface="Arial"/>
              </a:rPr>
              <a:t>Plazos 2021</a:t>
            </a:r>
            <a:endParaRPr kumimoji="0" lang="es-ES" sz="2400" b="1" i="0" u="none" strike="noStrike" kern="0" cap="none" spc="0" normalizeH="0" baseline="0" noProof="0" dirty="0">
              <a:ln>
                <a:noFill/>
              </a:ln>
              <a:solidFill>
                <a:srgbClr val="000000"/>
              </a:solidFill>
              <a:effectLst/>
              <a:uLnTx/>
              <a:uFillTx/>
              <a:latin typeface="+mj-lt"/>
              <a:ea typeface="Avenir"/>
              <a:cs typeface="Arial"/>
              <a:sym typeface="Arial"/>
            </a:endParaRPr>
          </a:p>
        </p:txBody>
      </p:sp>
      <p:pic>
        <p:nvPicPr>
          <p:cNvPr id="3" name="Imagen 2">
            <a:extLst>
              <a:ext uri="{FF2B5EF4-FFF2-40B4-BE49-F238E27FC236}">
                <a16:creationId xmlns:a16="http://schemas.microsoft.com/office/drawing/2014/main" id="{A064790F-6F56-4E56-8393-A3A8F8C55BD8}"/>
              </a:ext>
            </a:extLst>
          </p:cNvPr>
          <p:cNvPicPr>
            <a:picLocks noChangeAspect="1"/>
          </p:cNvPicPr>
          <p:nvPr/>
        </p:nvPicPr>
        <p:blipFill>
          <a:blip r:embed="rId3"/>
          <a:stretch>
            <a:fillRect/>
          </a:stretch>
        </p:blipFill>
        <p:spPr>
          <a:xfrm>
            <a:off x="936358" y="5870056"/>
            <a:ext cx="2114660" cy="869360"/>
          </a:xfrm>
          <a:prstGeom prst="rect">
            <a:avLst/>
          </a:prstGeom>
        </p:spPr>
      </p:pic>
      <p:pic>
        <p:nvPicPr>
          <p:cNvPr id="4" name="Imagen 3">
            <a:extLst>
              <a:ext uri="{FF2B5EF4-FFF2-40B4-BE49-F238E27FC236}">
                <a16:creationId xmlns:a16="http://schemas.microsoft.com/office/drawing/2014/main" id="{77F0CE43-5326-4825-AD7E-76D277526246}"/>
              </a:ext>
            </a:extLst>
          </p:cNvPr>
          <p:cNvPicPr>
            <a:picLocks noChangeAspect="1"/>
          </p:cNvPicPr>
          <p:nvPr/>
        </p:nvPicPr>
        <p:blipFill>
          <a:blip r:embed="rId4"/>
          <a:stretch>
            <a:fillRect/>
          </a:stretch>
        </p:blipFill>
        <p:spPr>
          <a:xfrm>
            <a:off x="4731637" y="5870056"/>
            <a:ext cx="2728725" cy="888745"/>
          </a:xfrm>
          <a:prstGeom prst="rect">
            <a:avLst/>
          </a:prstGeom>
        </p:spPr>
      </p:pic>
      <p:sp>
        <p:nvSpPr>
          <p:cNvPr id="5" name="Google Shape;109;gb21d4c34d8_0_29">
            <a:extLst>
              <a:ext uri="{FF2B5EF4-FFF2-40B4-BE49-F238E27FC236}">
                <a16:creationId xmlns:a16="http://schemas.microsoft.com/office/drawing/2014/main" id="{9AA12ADE-52A4-4BD3-A5A9-B3F62B25866E}"/>
              </a:ext>
            </a:extLst>
          </p:cNvPr>
          <p:cNvSpPr/>
          <p:nvPr/>
        </p:nvSpPr>
        <p:spPr>
          <a:xfrm>
            <a:off x="2484628" y="2098140"/>
            <a:ext cx="8291049" cy="2661719"/>
          </a:xfrm>
          <a:prstGeom prst="rect">
            <a:avLst/>
          </a:prstGeom>
          <a:noFill/>
          <a:ln>
            <a:noFill/>
          </a:ln>
        </p:spPr>
        <p:txBody>
          <a:bodyPr spcFirstLastPara="1" wrap="square" lIns="91425" tIns="45700" rIns="91425" bIns="45700" anchor="t" anchorCtr="0">
            <a:noAutofit/>
          </a:bodyPr>
          <a:lstStyle/>
          <a:p>
            <a:pPr marL="171450" marR="0" lvl="0" indent="-171450" algn="just" defTabSz="914400" rtl="0" eaLnBrk="1" fontAlgn="auto" latinLnBrk="0" hangingPunct="1">
              <a:lnSpc>
                <a:spcPct val="115000"/>
              </a:lnSpc>
              <a:spcBef>
                <a:spcPts val="1000"/>
              </a:spcBef>
              <a:spcAft>
                <a:spcPts val="0"/>
              </a:spcAft>
              <a:buClr>
                <a:srgbClr val="000000"/>
              </a:buClr>
              <a:buSzTx/>
              <a:buFont typeface="Arial" panose="020B0604020202020204" pitchFamily="34" charset="0"/>
              <a:buChar char="•"/>
              <a:tabLst/>
              <a:defRPr/>
            </a:pPr>
            <a:r>
              <a:rPr kumimoji="0" lang="es-ES_tradnl" sz="1600" b="1" i="0" u="none" strike="noStrike" kern="0" cap="none" spc="0" normalizeH="0" baseline="0" noProof="0" dirty="0">
                <a:ln>
                  <a:noFill/>
                </a:ln>
                <a:solidFill>
                  <a:srgbClr val="000000"/>
                </a:solidFill>
                <a:effectLst/>
                <a:uLnTx/>
                <a:uFillTx/>
                <a:latin typeface="+mj-lt"/>
                <a:cs typeface="Arial"/>
                <a:sym typeface="Arial"/>
              </a:rPr>
              <a:t>Abril</a:t>
            </a:r>
            <a:r>
              <a:rPr kumimoji="0" lang="es-ES_tradnl" sz="1600" b="0" i="0" u="none" strike="noStrike" kern="0" cap="none" spc="0" normalizeH="0" baseline="0" noProof="0" dirty="0">
                <a:ln>
                  <a:noFill/>
                </a:ln>
                <a:solidFill>
                  <a:srgbClr val="000000"/>
                </a:solidFill>
                <a:effectLst/>
                <a:uLnTx/>
                <a:uFillTx/>
                <a:latin typeface="+mj-lt"/>
                <a:cs typeface="Arial"/>
                <a:sym typeface="Arial"/>
              </a:rPr>
              <a:t>: piloto en 4 empresas de diferentes sectores para optimizar la herramienta.</a:t>
            </a:r>
          </a:p>
          <a:p>
            <a:pPr marL="171450" marR="0" lvl="0" indent="-171450" algn="just" defTabSz="914400" rtl="0" eaLnBrk="1" fontAlgn="auto" latinLnBrk="0" hangingPunct="1">
              <a:lnSpc>
                <a:spcPct val="115000"/>
              </a:lnSpc>
              <a:spcBef>
                <a:spcPts val="1000"/>
              </a:spcBef>
              <a:spcAft>
                <a:spcPts val="0"/>
              </a:spcAft>
              <a:buClr>
                <a:srgbClr val="000000"/>
              </a:buClr>
              <a:buSzTx/>
              <a:buFont typeface="Arial" panose="020B0604020202020204" pitchFamily="34" charset="0"/>
              <a:buChar char="•"/>
              <a:tabLst/>
              <a:defRPr/>
            </a:pPr>
            <a:r>
              <a:rPr lang="es-ES_tradnl" sz="1600" b="1" kern="0" noProof="0" dirty="0">
                <a:solidFill>
                  <a:srgbClr val="000000"/>
                </a:solidFill>
                <a:latin typeface="+mj-lt"/>
                <a:cs typeface="Arial"/>
                <a:sym typeface="Arial"/>
              </a:rPr>
              <a:t>Mayo-julio</a:t>
            </a:r>
            <a:r>
              <a:rPr lang="es-ES_tradnl" sz="1600" kern="0" noProof="0" dirty="0">
                <a:solidFill>
                  <a:srgbClr val="000000"/>
                </a:solidFill>
                <a:latin typeface="+mj-lt"/>
                <a:cs typeface="Arial"/>
                <a:sym typeface="Arial"/>
              </a:rPr>
              <a:t>: diagnóstico en resto de empresas de GK </a:t>
            </a:r>
            <a:r>
              <a:rPr lang="es-ES_tradnl" sz="1600" kern="0" noProof="0" dirty="0" err="1">
                <a:solidFill>
                  <a:srgbClr val="000000"/>
                </a:solidFill>
                <a:latin typeface="+mj-lt"/>
                <a:cs typeface="Arial"/>
                <a:sym typeface="Arial"/>
              </a:rPr>
              <a:t>Recycling</a:t>
            </a:r>
            <a:r>
              <a:rPr lang="es-ES_tradnl" sz="1600" kern="0" noProof="0" dirty="0">
                <a:solidFill>
                  <a:srgbClr val="000000"/>
                </a:solidFill>
                <a:latin typeface="+mj-lt"/>
                <a:cs typeface="Arial"/>
                <a:sym typeface="Arial"/>
              </a:rPr>
              <a:t>.</a:t>
            </a:r>
          </a:p>
          <a:p>
            <a:pPr marL="171450" marR="0" lvl="0" indent="-171450" algn="just" defTabSz="914400" rtl="0" eaLnBrk="1" fontAlgn="auto" latinLnBrk="0" hangingPunct="1">
              <a:lnSpc>
                <a:spcPct val="115000"/>
              </a:lnSpc>
              <a:spcBef>
                <a:spcPts val="1000"/>
              </a:spcBef>
              <a:spcAft>
                <a:spcPts val="0"/>
              </a:spcAft>
              <a:buClr>
                <a:srgbClr val="000000"/>
              </a:buClr>
              <a:buSzTx/>
              <a:buFont typeface="Arial" panose="020B0604020202020204" pitchFamily="34" charset="0"/>
              <a:buChar char="•"/>
              <a:tabLst/>
              <a:defRPr/>
            </a:pPr>
            <a:r>
              <a:rPr lang="es-ES_tradnl" sz="1600" b="1" kern="0" noProof="0" dirty="0">
                <a:solidFill>
                  <a:srgbClr val="000000"/>
                </a:solidFill>
                <a:latin typeface="+mj-lt"/>
                <a:cs typeface="Arial"/>
                <a:sym typeface="Arial"/>
              </a:rPr>
              <a:t>Agosto-septiembre</a:t>
            </a:r>
            <a:r>
              <a:rPr lang="es-ES_tradnl" sz="1600" kern="0" noProof="0" dirty="0">
                <a:solidFill>
                  <a:srgbClr val="000000"/>
                </a:solidFill>
                <a:latin typeface="+mj-lt"/>
                <a:cs typeface="Arial"/>
                <a:sym typeface="Arial"/>
              </a:rPr>
              <a:t>: contraste de informe con las empresas</a:t>
            </a:r>
            <a:r>
              <a:rPr lang="es-ES_tradnl" sz="1600" kern="0" dirty="0">
                <a:solidFill>
                  <a:srgbClr val="000000"/>
                </a:solidFill>
                <a:latin typeface="+mj-lt"/>
                <a:cs typeface="Arial"/>
                <a:sym typeface="Arial"/>
              </a:rPr>
              <a:t>.</a:t>
            </a:r>
            <a:endParaRPr lang="es-ES_tradnl" sz="1600" kern="0" noProof="0" dirty="0">
              <a:solidFill>
                <a:srgbClr val="000000"/>
              </a:solidFill>
              <a:latin typeface="+mj-lt"/>
              <a:cs typeface="Arial"/>
              <a:sym typeface="Arial"/>
            </a:endParaRPr>
          </a:p>
          <a:p>
            <a:pPr marL="171450" marR="0" lvl="0" indent="-171450" algn="just" defTabSz="914400" rtl="0" eaLnBrk="1" fontAlgn="auto" latinLnBrk="0" hangingPunct="1">
              <a:lnSpc>
                <a:spcPct val="115000"/>
              </a:lnSpc>
              <a:spcBef>
                <a:spcPts val="1000"/>
              </a:spcBef>
              <a:spcAft>
                <a:spcPts val="0"/>
              </a:spcAft>
              <a:buClr>
                <a:srgbClr val="000000"/>
              </a:buClr>
              <a:buSzTx/>
              <a:buFont typeface="Arial" panose="020B0604020202020204" pitchFamily="34" charset="0"/>
              <a:buChar char="•"/>
              <a:tabLst/>
              <a:defRPr/>
            </a:pPr>
            <a:r>
              <a:rPr lang="es-ES_tradnl" sz="1600" b="1" kern="0" dirty="0">
                <a:solidFill>
                  <a:srgbClr val="000000"/>
                </a:solidFill>
                <a:latin typeface="+mj-lt"/>
                <a:cs typeface="Arial"/>
                <a:sym typeface="Arial"/>
              </a:rPr>
              <a:t>Septiembre</a:t>
            </a:r>
            <a:r>
              <a:rPr lang="es-ES_tradnl" sz="1600" kern="0" dirty="0">
                <a:solidFill>
                  <a:srgbClr val="000000"/>
                </a:solidFill>
                <a:latin typeface="+mj-lt"/>
                <a:cs typeface="Arial"/>
                <a:sym typeface="Arial"/>
              </a:rPr>
              <a:t>: elaboración del informe global y conclusiones del clúster.</a:t>
            </a:r>
          </a:p>
          <a:p>
            <a:pPr marL="171450" marR="0" lvl="0" indent="-171450" algn="just" defTabSz="914400" rtl="0" eaLnBrk="1" fontAlgn="auto" latinLnBrk="0" hangingPunct="1">
              <a:lnSpc>
                <a:spcPct val="115000"/>
              </a:lnSpc>
              <a:spcBef>
                <a:spcPts val="1000"/>
              </a:spcBef>
              <a:spcAft>
                <a:spcPts val="0"/>
              </a:spcAft>
              <a:buClr>
                <a:srgbClr val="000000"/>
              </a:buClr>
              <a:buSzTx/>
              <a:buFont typeface="Arial" panose="020B0604020202020204" pitchFamily="34" charset="0"/>
              <a:buChar char="•"/>
              <a:tabLst/>
              <a:defRPr/>
            </a:pPr>
            <a:r>
              <a:rPr kumimoji="0" lang="es-ES_tradnl" sz="1600" b="1" i="0" u="none" strike="noStrike" kern="0" cap="none" spc="0" normalizeH="0" baseline="0" noProof="0" dirty="0">
                <a:ln>
                  <a:noFill/>
                </a:ln>
                <a:solidFill>
                  <a:srgbClr val="000000"/>
                </a:solidFill>
                <a:effectLst/>
                <a:uLnTx/>
                <a:uFillTx/>
                <a:latin typeface="+mj-lt"/>
                <a:cs typeface="Arial"/>
                <a:sym typeface="Arial"/>
              </a:rPr>
              <a:t>Octubre</a:t>
            </a:r>
            <a:r>
              <a:rPr kumimoji="0" lang="es-ES_tradnl" sz="1600" b="0" i="0" u="none" strike="noStrike" kern="0" cap="none" spc="0" normalizeH="0" baseline="0" noProof="0" dirty="0">
                <a:ln>
                  <a:noFill/>
                </a:ln>
                <a:solidFill>
                  <a:srgbClr val="000000"/>
                </a:solidFill>
                <a:effectLst/>
                <a:uLnTx/>
                <a:uFillTx/>
                <a:latin typeface="+mj-lt"/>
                <a:cs typeface="Arial"/>
                <a:sym typeface="Arial"/>
              </a:rPr>
              <a:t>: presentación de resultados.</a:t>
            </a:r>
          </a:p>
          <a:p>
            <a:pPr marL="0" marR="0" lvl="0" indent="0" algn="just" defTabSz="914400" rtl="0" eaLnBrk="1" fontAlgn="auto" latinLnBrk="0" hangingPunct="1">
              <a:lnSpc>
                <a:spcPct val="115000"/>
              </a:lnSpc>
              <a:spcBef>
                <a:spcPts val="1000"/>
              </a:spcBef>
              <a:spcAft>
                <a:spcPts val="0"/>
              </a:spcAft>
              <a:buClr>
                <a:srgbClr val="000000"/>
              </a:buClr>
              <a:buSzTx/>
              <a:buFont typeface="Arial"/>
              <a:buNone/>
              <a:tabLst/>
              <a:defRPr/>
            </a:pPr>
            <a:endParaRPr kumimoji="0" lang="es-ES" sz="1000" b="0" i="0" u="none" strike="noStrike" kern="0" cap="none" spc="0" normalizeH="0" baseline="0" noProof="0" dirty="0">
              <a:ln>
                <a:noFill/>
              </a:ln>
              <a:solidFill>
                <a:srgbClr val="000000"/>
              </a:solidFill>
              <a:effectLst/>
              <a:uLnTx/>
              <a:uFillTx/>
              <a:latin typeface="+mj-lt"/>
              <a:cs typeface="Arial"/>
              <a:sym typeface="Arial"/>
            </a:endParaRPr>
          </a:p>
        </p:txBody>
      </p:sp>
    </p:spTree>
    <p:extLst>
      <p:ext uri="{BB962C8B-B14F-4D97-AF65-F5344CB8AC3E}">
        <p14:creationId xmlns:p14="http://schemas.microsoft.com/office/powerpoint/2010/main" val="38731825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995"/>
        <p:cNvGrpSpPr/>
        <p:nvPr/>
      </p:nvGrpSpPr>
      <p:grpSpPr>
        <a:xfrm>
          <a:off x="0" y="0"/>
          <a:ext cx="0" cy="0"/>
          <a:chOff x="0" y="0"/>
          <a:chExt cx="0" cy="0"/>
        </a:xfrm>
      </p:grpSpPr>
      <p:sp>
        <p:nvSpPr>
          <p:cNvPr id="996" name="Google Shape;996;p52"/>
          <p:cNvSpPr txBox="1"/>
          <p:nvPr/>
        </p:nvSpPr>
        <p:spPr>
          <a:xfrm>
            <a:off x="1057450" y="1215550"/>
            <a:ext cx="5914800" cy="2313775"/>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2000"/>
              <a:buFont typeface="Avenir"/>
              <a:buNone/>
            </a:pPr>
            <a:r>
              <a:rPr lang="es-ES" sz="3600" b="1" i="0" u="none" strike="noStrike" cap="none" dirty="0">
                <a:solidFill>
                  <a:schemeClr val="dk1"/>
                </a:solidFill>
                <a:latin typeface="+mj-lt"/>
                <a:ea typeface="Avenir"/>
                <a:cs typeface="Avenir"/>
                <a:sym typeface="Avenir"/>
              </a:rPr>
              <a:t>METODOLOGÍA DE EVALUACIÓN DE LA ECONOMÍA CIRCULAR Y LOS ODS EN EL CLÚSTER </a:t>
            </a:r>
            <a:r>
              <a:rPr lang="es-ES" sz="3600" b="1" i="0" u="none" strike="noStrike" cap="none" dirty="0">
                <a:solidFill>
                  <a:srgbClr val="F2D644"/>
                </a:solidFill>
                <a:latin typeface="+mj-lt"/>
                <a:ea typeface="Avenir"/>
                <a:cs typeface="Avenir"/>
                <a:sym typeface="Avenir"/>
              </a:rPr>
              <a:t>GK RECYCLING </a:t>
            </a:r>
            <a:endParaRPr sz="3600" b="1" i="0" u="none" strike="noStrike" cap="none" dirty="0">
              <a:solidFill>
                <a:srgbClr val="F2D644"/>
              </a:solidFill>
              <a:latin typeface="+mj-lt"/>
              <a:ea typeface="Arial"/>
              <a:cs typeface="Arial"/>
              <a:sym typeface="Arial"/>
            </a:endParaRPr>
          </a:p>
        </p:txBody>
      </p:sp>
      <p:pic>
        <p:nvPicPr>
          <p:cNvPr id="4" name="Imagen 3">
            <a:extLst>
              <a:ext uri="{FF2B5EF4-FFF2-40B4-BE49-F238E27FC236}">
                <a16:creationId xmlns:a16="http://schemas.microsoft.com/office/drawing/2014/main" id="{48BD914E-5EDB-B141-AE25-362D7BC11107}"/>
              </a:ext>
            </a:extLst>
          </p:cNvPr>
          <p:cNvPicPr>
            <a:picLocks noChangeAspect="1"/>
          </p:cNvPicPr>
          <p:nvPr/>
        </p:nvPicPr>
        <p:blipFill>
          <a:blip r:embed="rId3"/>
          <a:stretch>
            <a:fillRect/>
          </a:stretch>
        </p:blipFill>
        <p:spPr>
          <a:xfrm>
            <a:off x="4949261" y="3917215"/>
            <a:ext cx="2293473" cy="1817676"/>
          </a:xfrm>
          <a:prstGeom prst="rect">
            <a:avLst/>
          </a:prstGeom>
        </p:spPr>
      </p:pic>
      <p:pic>
        <p:nvPicPr>
          <p:cNvPr id="5" name="Imagen 4">
            <a:extLst>
              <a:ext uri="{FF2B5EF4-FFF2-40B4-BE49-F238E27FC236}">
                <a16:creationId xmlns:a16="http://schemas.microsoft.com/office/drawing/2014/main" id="{86D1872A-2308-AF4F-885C-2601E7A06243}"/>
              </a:ext>
            </a:extLst>
          </p:cNvPr>
          <p:cNvPicPr>
            <a:picLocks noChangeAspect="1"/>
          </p:cNvPicPr>
          <p:nvPr/>
        </p:nvPicPr>
        <p:blipFill>
          <a:blip r:embed="rId4"/>
          <a:stretch>
            <a:fillRect/>
          </a:stretch>
        </p:blipFill>
        <p:spPr>
          <a:xfrm>
            <a:off x="936358" y="5870056"/>
            <a:ext cx="2114660" cy="869360"/>
          </a:xfrm>
          <a:prstGeom prst="rect">
            <a:avLst/>
          </a:prstGeom>
        </p:spPr>
      </p:pic>
      <p:pic>
        <p:nvPicPr>
          <p:cNvPr id="6" name="Imagen 5">
            <a:extLst>
              <a:ext uri="{FF2B5EF4-FFF2-40B4-BE49-F238E27FC236}">
                <a16:creationId xmlns:a16="http://schemas.microsoft.com/office/drawing/2014/main" id="{5141A415-93FF-FD47-BB9B-B080DC699D60}"/>
              </a:ext>
            </a:extLst>
          </p:cNvPr>
          <p:cNvPicPr>
            <a:picLocks noChangeAspect="1"/>
          </p:cNvPicPr>
          <p:nvPr/>
        </p:nvPicPr>
        <p:blipFill>
          <a:blip r:embed="rId5"/>
          <a:stretch>
            <a:fillRect/>
          </a:stretch>
        </p:blipFill>
        <p:spPr>
          <a:xfrm>
            <a:off x="4731636" y="5877425"/>
            <a:ext cx="2728725" cy="88874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gb21d4c34d8_0_29"/>
          <p:cNvSpPr txBox="1"/>
          <p:nvPr/>
        </p:nvSpPr>
        <p:spPr>
          <a:xfrm>
            <a:off x="940850" y="358075"/>
            <a:ext cx="10310400" cy="789000"/>
          </a:xfrm>
          <a:prstGeom prst="rect">
            <a:avLst/>
          </a:prstGeom>
          <a:no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90000"/>
              </a:lnSpc>
              <a:spcBef>
                <a:spcPts val="0"/>
              </a:spcBef>
              <a:spcAft>
                <a:spcPts val="0"/>
              </a:spcAft>
              <a:buClr>
                <a:srgbClr val="000000"/>
              </a:buClr>
              <a:buSzPts val="2400"/>
              <a:buFont typeface="Avenir"/>
              <a:buNone/>
              <a:tabLst/>
              <a:defRPr/>
            </a:pPr>
            <a:r>
              <a:rPr kumimoji="0" lang="es-ES" sz="1200" b="1" i="0" u="none" strike="noStrike" kern="0" cap="none" spc="0" normalizeH="0" baseline="0" noProof="0" dirty="0">
                <a:ln>
                  <a:noFill/>
                </a:ln>
                <a:solidFill>
                  <a:srgbClr val="F2D644"/>
                </a:solidFill>
                <a:effectLst/>
                <a:uLnTx/>
                <a:uFillTx/>
                <a:latin typeface="+mj-lt"/>
                <a:ea typeface="Avenir"/>
                <a:cs typeface="Avenir"/>
                <a:sym typeface="Avenir"/>
              </a:rPr>
              <a:t>PRESENTACIÓN</a:t>
            </a:r>
            <a:endParaRPr kumimoji="0" sz="1200" b="1" i="0" u="none" strike="noStrike" kern="0" cap="none" spc="0" normalizeH="0" baseline="0" noProof="0" dirty="0">
              <a:ln>
                <a:noFill/>
              </a:ln>
              <a:solidFill>
                <a:srgbClr val="F2D644"/>
              </a:solidFill>
              <a:effectLst/>
              <a:uLnTx/>
              <a:uFillTx/>
              <a:latin typeface="+mj-lt"/>
              <a:ea typeface="Avenir"/>
              <a:cs typeface="Avenir"/>
              <a:sym typeface="Avenir"/>
            </a:endParaRPr>
          </a:p>
          <a:p>
            <a:pPr marL="0" marR="0" lvl="0" indent="0" algn="l" defTabSz="914400" rtl="0" eaLnBrk="1" fontAlgn="auto" latinLnBrk="0" hangingPunct="1">
              <a:lnSpc>
                <a:spcPct val="90000"/>
              </a:lnSpc>
              <a:spcBef>
                <a:spcPts val="0"/>
              </a:spcBef>
              <a:spcAft>
                <a:spcPts val="0"/>
              </a:spcAft>
              <a:buClr>
                <a:srgbClr val="000000"/>
              </a:buClr>
              <a:buSzPts val="2400"/>
              <a:buFont typeface="Avenir"/>
              <a:buNone/>
              <a:tabLst/>
              <a:defRPr/>
            </a:pPr>
            <a:r>
              <a:rPr kumimoji="0" lang="es-ES" sz="2400" b="1" i="0" u="none" strike="noStrike" kern="0" cap="none" spc="0" normalizeH="0" baseline="0" noProof="0" dirty="0">
                <a:ln>
                  <a:noFill/>
                </a:ln>
                <a:solidFill>
                  <a:srgbClr val="000000"/>
                </a:solidFill>
                <a:effectLst/>
                <a:uLnTx/>
                <a:uFillTx/>
                <a:latin typeface="+mj-lt"/>
                <a:ea typeface="Avenir"/>
                <a:cs typeface="Avenir"/>
                <a:sym typeface="Avenir"/>
              </a:rPr>
              <a:t>OBJETIVO DE LA HERRAMIENTA</a:t>
            </a:r>
            <a:endParaRPr kumimoji="0" sz="1400" b="1" i="0" u="none" strike="noStrike" kern="0" cap="none" spc="0" normalizeH="0" baseline="0" noProof="0" dirty="0">
              <a:ln>
                <a:noFill/>
              </a:ln>
              <a:solidFill>
                <a:srgbClr val="000000"/>
              </a:solidFill>
              <a:effectLst/>
              <a:uLnTx/>
              <a:uFillTx/>
              <a:latin typeface="+mj-lt"/>
              <a:cs typeface="Arial"/>
              <a:sym typeface="Arial"/>
            </a:endParaRPr>
          </a:p>
        </p:txBody>
      </p:sp>
      <p:sp>
        <p:nvSpPr>
          <p:cNvPr id="108" name="Google Shape;108;gb21d4c34d8_0_29"/>
          <p:cNvSpPr/>
          <p:nvPr/>
        </p:nvSpPr>
        <p:spPr>
          <a:xfrm>
            <a:off x="940838" y="1393400"/>
            <a:ext cx="4929300" cy="43581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2400" b="1" i="0" u="none" strike="noStrike" kern="0" cap="none" spc="0" normalizeH="0" baseline="0" noProof="0" dirty="0">
                <a:ln>
                  <a:noFill/>
                </a:ln>
                <a:solidFill>
                  <a:srgbClr val="000000"/>
                </a:solidFill>
                <a:effectLst/>
                <a:uLnTx/>
                <a:uFillTx/>
                <a:latin typeface="+mj-lt"/>
                <a:ea typeface="Avenir"/>
                <a:cs typeface="Avenir"/>
                <a:sym typeface="Avenir"/>
              </a:rPr>
              <a:t>El clúster GK Recycling tiene entre sus objetivos conocer la situación de las empresas en la economía circular y los ODS. </a:t>
            </a:r>
            <a:endParaRPr kumimoji="0" sz="1400" b="0" i="0" u="none" strike="noStrike" kern="0" cap="none" spc="0" normalizeH="0" baseline="0" noProof="0" dirty="0">
              <a:ln>
                <a:noFill/>
              </a:ln>
              <a:solidFill>
                <a:srgbClr val="000000"/>
              </a:solidFill>
              <a:effectLst/>
              <a:uLnTx/>
              <a:uFillTx/>
              <a:latin typeface="+mj-lt"/>
              <a:ea typeface="Avenir"/>
              <a:cs typeface="Avenir"/>
              <a:sym typeface="Avenir"/>
            </a:endParaRPr>
          </a:p>
        </p:txBody>
      </p:sp>
      <p:sp>
        <p:nvSpPr>
          <p:cNvPr id="109" name="Google Shape;109;gb21d4c34d8_0_29"/>
          <p:cNvSpPr/>
          <p:nvPr/>
        </p:nvSpPr>
        <p:spPr>
          <a:xfrm>
            <a:off x="6475772" y="1249950"/>
            <a:ext cx="4929300" cy="4358100"/>
          </a:xfrm>
          <a:prstGeom prst="rect">
            <a:avLst/>
          </a:prstGeom>
          <a:noFill/>
          <a:ln>
            <a:noFill/>
          </a:ln>
        </p:spPr>
        <p:txBody>
          <a:bodyPr spcFirstLastPara="1" wrap="square" lIns="91425" tIns="45700" rIns="91425" bIns="45700" anchor="t" anchorCtr="0">
            <a:noAutofit/>
          </a:bodyPr>
          <a:lstStyle/>
          <a:p>
            <a:pPr marL="0" marR="0" lvl="0" indent="0" algn="just" defTabSz="914400" rtl="0" eaLnBrk="1" fontAlgn="auto" latinLnBrk="0" hangingPunct="1">
              <a:lnSpc>
                <a:spcPct val="115000"/>
              </a:lnSpc>
              <a:spcBef>
                <a:spcPts val="1000"/>
              </a:spcBef>
              <a:spcAft>
                <a:spcPts val="0"/>
              </a:spcAft>
              <a:buClr>
                <a:srgbClr val="000000"/>
              </a:buClr>
              <a:buSzTx/>
              <a:buFont typeface="Arial"/>
              <a:buNone/>
              <a:tabLst/>
              <a:defRPr/>
            </a:pPr>
            <a:r>
              <a:rPr kumimoji="0" lang="es-ES" sz="1000" b="0" i="0" u="none" strike="noStrike" kern="0" cap="none" spc="0" normalizeH="0" baseline="0" noProof="0" dirty="0">
                <a:ln>
                  <a:noFill/>
                </a:ln>
                <a:solidFill>
                  <a:srgbClr val="000000"/>
                </a:solidFill>
                <a:effectLst/>
                <a:uLnTx/>
                <a:uFillTx/>
                <a:latin typeface="+mj-lt"/>
                <a:ea typeface="Avenir"/>
                <a:cs typeface="Avenir"/>
                <a:sym typeface="Avenir"/>
              </a:rPr>
              <a:t>Dentro de los objetivos del clúster está la de conocer la situación de las empresas en materia de circularidad y los objetivos de desarrollo sostenible (ODS). Es por ello que se genera esta herramienta que sirva de acercamiento a la situación de las empresas pertenecientes al clúster y realizar un seguimiento anual de dicho estado.</a:t>
            </a:r>
          </a:p>
          <a:p>
            <a:pPr marL="0" marR="0" lvl="0" indent="0" algn="just" defTabSz="914400" rtl="0" eaLnBrk="1" fontAlgn="auto" latinLnBrk="0" hangingPunct="1">
              <a:lnSpc>
                <a:spcPct val="115000"/>
              </a:lnSpc>
              <a:spcBef>
                <a:spcPts val="1000"/>
              </a:spcBef>
              <a:spcAft>
                <a:spcPts val="0"/>
              </a:spcAft>
              <a:buClr>
                <a:srgbClr val="000000"/>
              </a:buClr>
              <a:buSzTx/>
              <a:buFont typeface="Arial"/>
              <a:buNone/>
              <a:tabLst/>
              <a:defRPr/>
            </a:pPr>
            <a:r>
              <a:rPr kumimoji="0" lang="es-ES" sz="1000" b="0" i="0" u="none" strike="noStrike" kern="0" cap="none" spc="0" normalizeH="0" baseline="0" noProof="0" dirty="0">
                <a:ln>
                  <a:noFill/>
                </a:ln>
                <a:solidFill>
                  <a:srgbClr val="000000"/>
                </a:solidFill>
                <a:effectLst/>
                <a:uLnTx/>
                <a:uFillTx/>
                <a:latin typeface="+mj-lt"/>
                <a:ea typeface="Avenir"/>
                <a:cs typeface="Avenir"/>
                <a:sym typeface="Avenir"/>
              </a:rPr>
              <a:t>La herramienta servirá por un lado a la Dirección General de Medio Ambiente, al cual pertenece el clúster, para </a:t>
            </a:r>
            <a:r>
              <a:rPr kumimoji="0" lang="es-ES" sz="1000" b="0" i="0" u="none" strike="noStrike" kern="0" cap="none" spc="0" normalizeH="0" baseline="0" noProof="0" dirty="0">
                <a:ln>
                  <a:noFill/>
                </a:ln>
                <a:solidFill>
                  <a:srgbClr val="000000"/>
                </a:solidFill>
                <a:effectLst/>
                <a:uLnTx/>
                <a:uFillTx/>
                <a:latin typeface="+mj-lt"/>
                <a:cs typeface="Arial"/>
                <a:sym typeface="Avenir"/>
              </a:rPr>
              <a:t>conocer </a:t>
            </a:r>
            <a:r>
              <a:rPr kumimoji="0" lang="es-ES" sz="1000" b="0" i="0" u="none" strike="noStrike" kern="0" cap="none" spc="0" normalizeH="0" baseline="0" noProof="0" dirty="0">
                <a:ln>
                  <a:noFill/>
                </a:ln>
                <a:solidFill>
                  <a:srgbClr val="000000"/>
                </a:solidFill>
                <a:effectLst/>
                <a:uLnTx/>
                <a:uFillTx/>
                <a:latin typeface="+mj-lt"/>
                <a:cs typeface="Arial"/>
                <a:sym typeface="Arial"/>
              </a:rPr>
              <a:t>el estado de situación, el grado de desarrollo sostenible y circularidad, así como la contribución económica y socio-ambiental del clúster GK Recycling en su conjunto en el año 2021. A su vez, dispondrá de la herramienta para analizar el desempeño de economía circular y ODS en los próximos años.</a:t>
            </a:r>
          </a:p>
          <a:p>
            <a:pPr marL="0" marR="0" lvl="0" indent="0" algn="just" defTabSz="914400" rtl="0" eaLnBrk="1" fontAlgn="auto" latinLnBrk="0" hangingPunct="1">
              <a:lnSpc>
                <a:spcPct val="115000"/>
              </a:lnSpc>
              <a:spcBef>
                <a:spcPts val="1000"/>
              </a:spcBef>
              <a:spcAft>
                <a:spcPts val="0"/>
              </a:spcAft>
              <a:buClr>
                <a:srgbClr val="000000"/>
              </a:buClr>
              <a:buSzTx/>
              <a:buFont typeface="Arial"/>
              <a:buNone/>
              <a:tabLst/>
              <a:defRPr/>
            </a:pPr>
            <a:r>
              <a:rPr kumimoji="0" lang="es-ES" sz="1000" b="0" i="0" u="none" strike="noStrike" kern="0" cap="none" spc="0" normalizeH="0" baseline="0" noProof="0" dirty="0">
                <a:ln>
                  <a:noFill/>
                </a:ln>
                <a:solidFill>
                  <a:srgbClr val="000000"/>
                </a:solidFill>
                <a:effectLst/>
                <a:uLnTx/>
                <a:uFillTx/>
                <a:latin typeface="+mj-lt"/>
                <a:cs typeface="Arial"/>
                <a:sym typeface="Avenir"/>
              </a:rPr>
              <a:t>Las empresas también saldrán beneficiadas con dicha herramienta; esta permitirá a los socios conocer su situación y el grado de desarrollo en términos de sostenibilidad y economía circular. Como es bien sabido, aquello que se mide se puede gestionar, por lo tanto la herramienta sirve a las empresas para:</a:t>
            </a:r>
          </a:p>
          <a:p>
            <a:pPr marL="171450" marR="0" lvl="0" indent="-171450" algn="just" defTabSz="914400" rtl="0" eaLnBrk="1" fontAlgn="auto" latinLnBrk="0" hangingPunct="1">
              <a:lnSpc>
                <a:spcPct val="115000"/>
              </a:lnSpc>
              <a:spcBef>
                <a:spcPts val="1000"/>
              </a:spcBef>
              <a:spcAft>
                <a:spcPts val="0"/>
              </a:spcAft>
              <a:buClr>
                <a:srgbClr val="000000"/>
              </a:buClr>
              <a:buSzTx/>
              <a:buFont typeface="Arial" panose="020B0604020202020204" pitchFamily="34" charset="0"/>
              <a:buChar char="•"/>
              <a:tabLst/>
              <a:defRPr/>
            </a:pPr>
            <a:r>
              <a:rPr kumimoji="0" lang="es-ES" sz="1000" b="0" i="0" u="none" strike="noStrike" kern="0" cap="none" spc="0" normalizeH="0" baseline="0" noProof="0" dirty="0">
                <a:ln>
                  <a:noFill/>
                </a:ln>
                <a:solidFill>
                  <a:srgbClr val="000000"/>
                </a:solidFill>
                <a:effectLst/>
                <a:uLnTx/>
                <a:uFillTx/>
                <a:latin typeface="+mj-lt"/>
                <a:cs typeface="Arial"/>
                <a:sym typeface="Avenir"/>
              </a:rPr>
              <a:t>Fortalecer sus puntos débiles y potenciar sus puntos fuertes.</a:t>
            </a:r>
          </a:p>
          <a:p>
            <a:pPr marL="171450" marR="0" lvl="0" indent="-171450" algn="just" defTabSz="914400" rtl="0" eaLnBrk="1" fontAlgn="auto" latinLnBrk="0" hangingPunct="1">
              <a:lnSpc>
                <a:spcPct val="115000"/>
              </a:lnSpc>
              <a:spcBef>
                <a:spcPts val="1000"/>
              </a:spcBef>
              <a:spcAft>
                <a:spcPts val="0"/>
              </a:spcAft>
              <a:buClr>
                <a:srgbClr val="000000"/>
              </a:buClr>
              <a:buSzTx/>
              <a:buFont typeface="Arial" panose="020B0604020202020204" pitchFamily="34" charset="0"/>
              <a:buChar char="•"/>
              <a:tabLst/>
              <a:defRPr/>
            </a:pPr>
            <a:r>
              <a:rPr kumimoji="0" lang="es-ES" sz="1000" b="0" i="0" u="none" strike="noStrike" kern="0" cap="none" spc="0" normalizeH="0" baseline="0" noProof="0" dirty="0">
                <a:ln>
                  <a:noFill/>
                </a:ln>
                <a:solidFill>
                  <a:srgbClr val="000000"/>
                </a:solidFill>
                <a:effectLst/>
                <a:uLnTx/>
                <a:uFillTx/>
                <a:latin typeface="+mj-lt"/>
                <a:cs typeface="Arial"/>
                <a:sym typeface="Avenir"/>
              </a:rPr>
              <a:t>Poner en valor lo que hacen en sostenibilidad y economía circular.</a:t>
            </a:r>
          </a:p>
          <a:p>
            <a:pPr marL="171450" marR="0" lvl="0" indent="-171450" algn="just" defTabSz="914400" rtl="0" eaLnBrk="1" fontAlgn="auto" latinLnBrk="0" hangingPunct="1">
              <a:lnSpc>
                <a:spcPct val="115000"/>
              </a:lnSpc>
              <a:spcBef>
                <a:spcPts val="1000"/>
              </a:spcBef>
              <a:spcAft>
                <a:spcPts val="0"/>
              </a:spcAft>
              <a:buClr>
                <a:srgbClr val="000000"/>
              </a:buClr>
              <a:buSzTx/>
              <a:buFont typeface="Arial" panose="020B0604020202020204" pitchFamily="34" charset="0"/>
              <a:buChar char="•"/>
              <a:tabLst/>
              <a:defRPr/>
            </a:pPr>
            <a:r>
              <a:rPr kumimoji="0" lang="es-ES" sz="1000" b="0" i="0" u="none" strike="noStrike" kern="0" cap="none" spc="0" normalizeH="0" baseline="0" noProof="0" dirty="0">
                <a:ln>
                  <a:noFill/>
                </a:ln>
                <a:solidFill>
                  <a:srgbClr val="000000"/>
                </a:solidFill>
                <a:effectLst/>
                <a:uLnTx/>
                <a:uFillTx/>
                <a:latin typeface="+mj-lt"/>
                <a:cs typeface="Arial"/>
                <a:sym typeface="Avenir"/>
              </a:rPr>
              <a:t>Fomentar sinergias que generen procesos de innovación.</a:t>
            </a:r>
          </a:p>
          <a:p>
            <a:pPr marL="171450" marR="0" lvl="0" indent="-171450" algn="just" defTabSz="914400" rtl="0" eaLnBrk="1" fontAlgn="auto" latinLnBrk="0" hangingPunct="1">
              <a:lnSpc>
                <a:spcPct val="115000"/>
              </a:lnSpc>
              <a:spcBef>
                <a:spcPts val="1000"/>
              </a:spcBef>
              <a:spcAft>
                <a:spcPts val="0"/>
              </a:spcAft>
              <a:buClr>
                <a:srgbClr val="000000"/>
              </a:buClr>
              <a:buSzTx/>
              <a:buFont typeface="Arial" panose="020B0604020202020204" pitchFamily="34" charset="0"/>
              <a:buChar char="•"/>
              <a:tabLst/>
              <a:defRPr/>
            </a:pPr>
            <a:r>
              <a:rPr kumimoji="0" lang="es-ES" sz="1000" b="0" i="0" u="none" strike="noStrike" kern="0" cap="none" spc="0" normalizeH="0" baseline="0" noProof="0" dirty="0">
                <a:ln>
                  <a:noFill/>
                </a:ln>
                <a:solidFill>
                  <a:srgbClr val="000000"/>
                </a:solidFill>
                <a:effectLst/>
                <a:uLnTx/>
                <a:uFillTx/>
                <a:latin typeface="+mj-lt"/>
                <a:cs typeface="Arial"/>
                <a:sym typeface="Arial"/>
              </a:rPr>
              <a:t>Tener un punto de partida a partir del cual mejorar su desempeño y avanzar hacia la sostenibilidad y la economía circular, pudiendo ir evaluándose periódicamente en este sentido gracias a la herramienta generada.</a:t>
            </a:r>
          </a:p>
        </p:txBody>
      </p:sp>
      <p:pic>
        <p:nvPicPr>
          <p:cNvPr id="5" name="Imagen 4">
            <a:extLst>
              <a:ext uri="{FF2B5EF4-FFF2-40B4-BE49-F238E27FC236}">
                <a16:creationId xmlns:a16="http://schemas.microsoft.com/office/drawing/2014/main" id="{668475D0-7DD0-4CF0-A6FB-A508338C7193}"/>
              </a:ext>
            </a:extLst>
          </p:cNvPr>
          <p:cNvPicPr>
            <a:picLocks noChangeAspect="1"/>
          </p:cNvPicPr>
          <p:nvPr/>
        </p:nvPicPr>
        <p:blipFill>
          <a:blip r:embed="rId3"/>
          <a:stretch>
            <a:fillRect/>
          </a:stretch>
        </p:blipFill>
        <p:spPr>
          <a:xfrm>
            <a:off x="936358" y="5870056"/>
            <a:ext cx="2114660" cy="869360"/>
          </a:xfrm>
          <a:prstGeom prst="rect">
            <a:avLst/>
          </a:prstGeom>
        </p:spPr>
      </p:pic>
      <p:pic>
        <p:nvPicPr>
          <p:cNvPr id="6" name="Imagen 5">
            <a:extLst>
              <a:ext uri="{FF2B5EF4-FFF2-40B4-BE49-F238E27FC236}">
                <a16:creationId xmlns:a16="http://schemas.microsoft.com/office/drawing/2014/main" id="{2CC57E58-A565-44AA-AD02-3505DE5C9291}"/>
              </a:ext>
            </a:extLst>
          </p:cNvPr>
          <p:cNvPicPr>
            <a:picLocks noChangeAspect="1"/>
          </p:cNvPicPr>
          <p:nvPr/>
        </p:nvPicPr>
        <p:blipFill>
          <a:blip r:embed="rId4"/>
          <a:stretch>
            <a:fillRect/>
          </a:stretch>
        </p:blipFill>
        <p:spPr>
          <a:xfrm>
            <a:off x="4731637" y="5870056"/>
            <a:ext cx="2728725" cy="888745"/>
          </a:xfrm>
          <a:prstGeom prst="rect">
            <a:avLst/>
          </a:prstGeom>
        </p:spPr>
      </p:pic>
    </p:spTree>
    <p:extLst>
      <p:ext uri="{BB962C8B-B14F-4D97-AF65-F5344CB8AC3E}">
        <p14:creationId xmlns:p14="http://schemas.microsoft.com/office/powerpoint/2010/main" val="19972793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gb21d4c34d8_0_29"/>
          <p:cNvSpPr txBox="1"/>
          <p:nvPr/>
        </p:nvSpPr>
        <p:spPr>
          <a:xfrm>
            <a:off x="940799" y="368069"/>
            <a:ext cx="10310400" cy="789000"/>
          </a:xfrm>
          <a:prstGeom prst="rect">
            <a:avLst/>
          </a:prstGeom>
          <a:no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90000"/>
              </a:lnSpc>
              <a:spcBef>
                <a:spcPts val="0"/>
              </a:spcBef>
              <a:spcAft>
                <a:spcPts val="0"/>
              </a:spcAft>
              <a:buClr>
                <a:srgbClr val="000000"/>
              </a:buClr>
              <a:buSzPts val="2400"/>
              <a:buFont typeface="Avenir"/>
              <a:buNone/>
              <a:tabLst/>
              <a:defRPr/>
            </a:pPr>
            <a:r>
              <a:rPr kumimoji="0" lang="es-ES" sz="1200" b="1" i="0" u="none" strike="noStrike" kern="0" cap="none" spc="0" normalizeH="0" baseline="0" noProof="0" dirty="0">
                <a:ln>
                  <a:noFill/>
                </a:ln>
                <a:solidFill>
                  <a:srgbClr val="6DB7A8"/>
                </a:solidFill>
                <a:effectLst/>
                <a:uLnTx/>
                <a:uFillTx/>
                <a:latin typeface="+mj-lt"/>
                <a:ea typeface="Avenir"/>
                <a:cs typeface="Avenir"/>
                <a:sym typeface="Avenir"/>
              </a:rPr>
              <a:t>DESGLOSE DE LAS EMPRESAS</a:t>
            </a:r>
            <a:endParaRPr kumimoji="0" sz="1200" b="1" i="0" u="none" strike="noStrike" kern="0" cap="none" spc="0" normalizeH="0" baseline="0" noProof="0" dirty="0">
              <a:ln>
                <a:noFill/>
              </a:ln>
              <a:solidFill>
                <a:srgbClr val="6DB7A8"/>
              </a:solidFill>
              <a:effectLst/>
              <a:uLnTx/>
              <a:uFillTx/>
              <a:latin typeface="+mj-lt"/>
              <a:ea typeface="Avenir"/>
              <a:cs typeface="Avenir"/>
              <a:sym typeface="Avenir"/>
            </a:endParaRPr>
          </a:p>
          <a:p>
            <a:pPr marL="0" marR="0" lvl="0" indent="0" algn="l" defTabSz="914400" rtl="0" eaLnBrk="1" fontAlgn="auto" latinLnBrk="0" hangingPunct="1">
              <a:lnSpc>
                <a:spcPct val="90000"/>
              </a:lnSpc>
              <a:spcBef>
                <a:spcPts val="0"/>
              </a:spcBef>
              <a:spcAft>
                <a:spcPts val="0"/>
              </a:spcAft>
              <a:buClr>
                <a:srgbClr val="000000"/>
              </a:buClr>
              <a:buSzPts val="2400"/>
              <a:buFont typeface="Avenir"/>
              <a:buNone/>
              <a:tabLst/>
              <a:defRPr/>
            </a:pPr>
            <a:r>
              <a:rPr kumimoji="0" lang="es-ES" sz="2400" b="1" i="0" u="none" strike="noStrike" kern="0" cap="none" spc="0" normalizeH="0" baseline="0" noProof="0" dirty="0">
                <a:ln>
                  <a:noFill/>
                </a:ln>
                <a:solidFill>
                  <a:srgbClr val="000000"/>
                </a:solidFill>
                <a:effectLst/>
                <a:uLnTx/>
                <a:uFillTx/>
                <a:latin typeface="+mj-lt"/>
                <a:ea typeface="Avenir"/>
                <a:cs typeface="Avenir"/>
                <a:sym typeface="Avenir"/>
              </a:rPr>
              <a:t>LAS EMPRESAS DE GK RECYCLING</a:t>
            </a:r>
            <a:endParaRPr kumimoji="0" sz="1400" b="1" i="0" u="none" strike="noStrike" kern="0" cap="none" spc="0" normalizeH="0" baseline="0" noProof="0" dirty="0">
              <a:ln>
                <a:noFill/>
              </a:ln>
              <a:solidFill>
                <a:srgbClr val="000000"/>
              </a:solidFill>
              <a:effectLst/>
              <a:uLnTx/>
              <a:uFillTx/>
              <a:latin typeface="+mj-lt"/>
              <a:cs typeface="Arial"/>
              <a:sym typeface="Arial"/>
            </a:endParaRPr>
          </a:p>
        </p:txBody>
      </p:sp>
      <p:sp>
        <p:nvSpPr>
          <p:cNvPr id="109" name="Google Shape;109;gb21d4c34d8_0_29"/>
          <p:cNvSpPr/>
          <p:nvPr/>
        </p:nvSpPr>
        <p:spPr>
          <a:xfrm>
            <a:off x="6457666" y="762569"/>
            <a:ext cx="4929300" cy="4358100"/>
          </a:xfrm>
          <a:prstGeom prst="rect">
            <a:avLst/>
          </a:prstGeom>
          <a:noFill/>
          <a:ln>
            <a:noFill/>
          </a:ln>
        </p:spPr>
        <p:txBody>
          <a:bodyPr spcFirstLastPara="1" wrap="square" lIns="91425" tIns="45700" rIns="91425" bIns="45700" anchor="t" anchorCtr="0">
            <a:noAutofit/>
          </a:bodyPr>
          <a:lstStyle/>
          <a:p>
            <a:pPr marL="0" marR="0" lvl="0" indent="0" algn="just" defTabSz="914400" rtl="0" eaLnBrk="1" fontAlgn="auto" latinLnBrk="0" hangingPunct="1">
              <a:lnSpc>
                <a:spcPct val="115000"/>
              </a:lnSpc>
              <a:spcBef>
                <a:spcPts val="1000"/>
              </a:spcBef>
              <a:spcAft>
                <a:spcPts val="0"/>
              </a:spcAft>
              <a:buClr>
                <a:srgbClr val="000000"/>
              </a:buClr>
              <a:buSzTx/>
              <a:buFont typeface="Arial"/>
              <a:buNone/>
              <a:tabLst/>
              <a:defRPr/>
            </a:pPr>
            <a:r>
              <a:rPr kumimoji="0" lang="es-ES" sz="1000" b="0" i="0" u="none" strike="noStrike" kern="0" cap="none" spc="0" normalizeH="0" baseline="0" noProof="0" dirty="0">
                <a:ln>
                  <a:noFill/>
                </a:ln>
                <a:solidFill>
                  <a:srgbClr val="000000"/>
                </a:solidFill>
                <a:effectLst/>
                <a:uLnTx/>
                <a:uFillTx/>
                <a:latin typeface="+mj-lt"/>
                <a:ea typeface="Avenir"/>
                <a:cs typeface="Avenir"/>
                <a:sym typeface="Avenir"/>
              </a:rPr>
              <a:t>GK Recycling y las empresas que las integran pretenden representar el ecosistema industrial en la gestión y el aprovechamiento de los residuos. De esta forma se crean nuevas materias primas y productos con materiales reciclados, así como la reutilización de productos, logrando alargar la vida de útil de las mismas.</a:t>
            </a:r>
            <a:r>
              <a:rPr kumimoji="0" lang="es-ES" sz="1000" b="0" i="0" u="none" strike="noStrike" kern="0" cap="none" spc="0" normalizeH="0" baseline="0" noProof="0" dirty="0">
                <a:ln>
                  <a:noFill/>
                </a:ln>
                <a:solidFill>
                  <a:srgbClr val="000000"/>
                </a:solidFill>
                <a:effectLst/>
                <a:uLnTx/>
                <a:uFillTx/>
                <a:latin typeface="+mj-lt"/>
                <a:cs typeface="Arial"/>
                <a:sym typeface="Avenir"/>
              </a:rPr>
              <a:t> </a:t>
            </a:r>
            <a:r>
              <a:rPr kumimoji="0" lang="es-ES" sz="1000" b="0" i="0" u="none" strike="noStrike" kern="0" cap="none" spc="0" normalizeH="0" baseline="0" noProof="0" dirty="0">
                <a:ln>
                  <a:noFill/>
                </a:ln>
                <a:solidFill>
                  <a:srgbClr val="000000"/>
                </a:solidFill>
                <a:effectLst/>
                <a:uLnTx/>
                <a:uFillTx/>
                <a:latin typeface="+mj-lt"/>
                <a:cs typeface="Arial"/>
                <a:sym typeface="Arial"/>
              </a:rPr>
              <a:t>Por lo tanto, la reducción de la extracción de materias primas, el ahorro del consumo energético y la emisión de gases de efecto invernadero, la extinción o reducción de los. vertederos, la creación de nuevos productos o materias, el alargamiento de vida de los residuos mediante su reutilización; son algunos de los valores que de en el concepto de reciclaje y reutilización.</a:t>
            </a:r>
          </a:p>
          <a:p>
            <a:pPr marL="0" marR="0" lvl="0" indent="0" algn="just" defTabSz="914400" rtl="0" eaLnBrk="1" fontAlgn="auto" latinLnBrk="0" hangingPunct="1">
              <a:lnSpc>
                <a:spcPct val="115000"/>
              </a:lnSpc>
              <a:spcBef>
                <a:spcPts val="1000"/>
              </a:spcBef>
              <a:spcAft>
                <a:spcPts val="0"/>
              </a:spcAft>
              <a:buClr>
                <a:srgbClr val="000000"/>
              </a:buClr>
              <a:buSzTx/>
              <a:buFont typeface="Arial"/>
              <a:buNone/>
              <a:tabLst/>
              <a:defRPr/>
            </a:pPr>
            <a:r>
              <a:rPr kumimoji="0" lang="es-ES" sz="1000" b="0" i="0" u="none" strike="noStrike" kern="0" cap="none" spc="0" normalizeH="0" baseline="0" noProof="0" dirty="0">
                <a:ln>
                  <a:noFill/>
                </a:ln>
                <a:solidFill>
                  <a:srgbClr val="000000"/>
                </a:solidFill>
                <a:effectLst/>
                <a:uLnTx/>
                <a:uFillTx/>
                <a:latin typeface="+mj-lt"/>
                <a:cs typeface="Arial"/>
                <a:sym typeface="Arial"/>
              </a:rPr>
              <a:t>El clúster está compuesto por una diversidad de agentes, los cuáles se van a integrar dentro de las siguientes 9 categorías:</a:t>
            </a:r>
          </a:p>
          <a:p>
            <a:pPr marL="171450" marR="0" lvl="0" indent="-171450" algn="just" defTabSz="914400" rtl="0" eaLnBrk="1" fontAlgn="auto" latinLnBrk="0" hangingPunct="1">
              <a:lnSpc>
                <a:spcPct val="100000"/>
              </a:lnSpc>
              <a:spcBef>
                <a:spcPts val="1000"/>
              </a:spcBef>
              <a:spcAft>
                <a:spcPts val="0"/>
              </a:spcAft>
              <a:buClr>
                <a:srgbClr val="000000"/>
              </a:buClr>
              <a:buSzTx/>
              <a:buFont typeface="Arial" panose="020B0604020202020204" pitchFamily="34" charset="0"/>
              <a:buChar char="•"/>
              <a:tabLst/>
              <a:defRPr/>
            </a:pPr>
            <a:r>
              <a:rPr kumimoji="0" lang="es-ES" sz="1000" b="0" i="0" u="none" strike="noStrike" kern="0" cap="none" spc="0" normalizeH="0" baseline="0" noProof="0" dirty="0">
                <a:ln>
                  <a:noFill/>
                </a:ln>
                <a:solidFill>
                  <a:srgbClr val="000000"/>
                </a:solidFill>
                <a:effectLst/>
                <a:uLnTx/>
                <a:uFillTx/>
                <a:latin typeface="+mj-lt"/>
                <a:cs typeface="Arial"/>
                <a:sym typeface="Arial"/>
              </a:rPr>
              <a:t>Gestor de residuos.</a:t>
            </a:r>
          </a:p>
          <a:p>
            <a:pPr marL="171450" marR="0" lvl="0" indent="-171450" algn="just" defTabSz="914400" rtl="0" eaLnBrk="1" fontAlgn="auto" latinLnBrk="0" hangingPunct="1">
              <a:lnSpc>
                <a:spcPct val="100000"/>
              </a:lnSpc>
              <a:spcBef>
                <a:spcPts val="1000"/>
              </a:spcBef>
              <a:spcAft>
                <a:spcPts val="0"/>
              </a:spcAft>
              <a:buClr>
                <a:srgbClr val="000000"/>
              </a:buClr>
              <a:buSzTx/>
              <a:buFont typeface="Arial" panose="020B0604020202020204" pitchFamily="34" charset="0"/>
              <a:buChar char="•"/>
              <a:tabLst/>
              <a:defRPr/>
            </a:pPr>
            <a:r>
              <a:rPr kumimoji="0" lang="es-ES" sz="1000" b="0" i="0" u="none" strike="noStrike" kern="0" cap="none" spc="0" normalizeH="0" baseline="0" noProof="0" dirty="0">
                <a:ln>
                  <a:noFill/>
                </a:ln>
                <a:solidFill>
                  <a:srgbClr val="000000"/>
                </a:solidFill>
                <a:effectLst/>
                <a:uLnTx/>
                <a:uFillTx/>
                <a:latin typeface="+mj-lt"/>
                <a:cs typeface="Arial"/>
                <a:sym typeface="Arial"/>
              </a:rPr>
              <a:t>Residuo como recurso.</a:t>
            </a:r>
          </a:p>
          <a:p>
            <a:pPr marL="171450" marR="0" lvl="0" indent="-171450" algn="just" defTabSz="914400" rtl="0" eaLnBrk="1" fontAlgn="auto" latinLnBrk="0" hangingPunct="1">
              <a:lnSpc>
                <a:spcPct val="100000"/>
              </a:lnSpc>
              <a:spcBef>
                <a:spcPts val="1000"/>
              </a:spcBef>
              <a:spcAft>
                <a:spcPts val="0"/>
              </a:spcAft>
              <a:buClr>
                <a:srgbClr val="000000"/>
              </a:buClr>
              <a:buSzTx/>
              <a:buFont typeface="Arial" panose="020B0604020202020204" pitchFamily="34" charset="0"/>
              <a:buChar char="•"/>
              <a:tabLst/>
              <a:defRPr/>
            </a:pPr>
            <a:r>
              <a:rPr lang="es-ES" sz="1000" kern="0" dirty="0">
                <a:solidFill>
                  <a:srgbClr val="000000"/>
                </a:solidFill>
                <a:latin typeface="+mj-lt"/>
                <a:cs typeface="Arial"/>
                <a:sym typeface="Arial"/>
              </a:rPr>
              <a:t>Fundaciones y asociaciones.</a:t>
            </a:r>
            <a:endParaRPr kumimoji="0" lang="es-ES" sz="1000" b="0" i="0" u="none" strike="noStrike" kern="0" cap="none" spc="0" normalizeH="0" baseline="0" noProof="0" dirty="0">
              <a:ln>
                <a:noFill/>
              </a:ln>
              <a:solidFill>
                <a:srgbClr val="000000"/>
              </a:solidFill>
              <a:effectLst/>
              <a:uLnTx/>
              <a:uFillTx/>
              <a:latin typeface="+mj-lt"/>
              <a:cs typeface="Arial"/>
              <a:sym typeface="Arial"/>
            </a:endParaRPr>
          </a:p>
          <a:p>
            <a:pPr marL="171450" marR="0" lvl="0" indent="-171450" algn="just" defTabSz="914400" rtl="0" eaLnBrk="1" fontAlgn="auto" latinLnBrk="0" hangingPunct="1">
              <a:lnSpc>
                <a:spcPct val="100000"/>
              </a:lnSpc>
              <a:spcBef>
                <a:spcPts val="1000"/>
              </a:spcBef>
              <a:spcAft>
                <a:spcPts val="0"/>
              </a:spcAft>
              <a:buClr>
                <a:srgbClr val="000000"/>
              </a:buClr>
              <a:buSzTx/>
              <a:buFont typeface="Arial" panose="020B0604020202020204" pitchFamily="34" charset="0"/>
              <a:buChar char="•"/>
              <a:tabLst/>
              <a:defRPr/>
            </a:pPr>
            <a:r>
              <a:rPr kumimoji="0" lang="es-ES" sz="1000" b="0" i="0" u="none" strike="noStrike" kern="0" cap="none" spc="0" normalizeH="0" baseline="0" noProof="0" dirty="0">
                <a:ln>
                  <a:noFill/>
                </a:ln>
                <a:solidFill>
                  <a:srgbClr val="000000"/>
                </a:solidFill>
                <a:effectLst/>
                <a:uLnTx/>
                <a:uFillTx/>
                <a:latin typeface="+mj-lt"/>
                <a:cs typeface="Arial"/>
                <a:sym typeface="Arial"/>
              </a:rPr>
              <a:t>Consultoras.</a:t>
            </a:r>
          </a:p>
          <a:p>
            <a:pPr marL="171450" marR="0" lvl="0" indent="-171450" algn="just" defTabSz="914400" rtl="0" eaLnBrk="1" fontAlgn="auto" latinLnBrk="0" hangingPunct="1">
              <a:lnSpc>
                <a:spcPct val="100000"/>
              </a:lnSpc>
              <a:spcBef>
                <a:spcPts val="1000"/>
              </a:spcBef>
              <a:spcAft>
                <a:spcPts val="0"/>
              </a:spcAft>
              <a:buClr>
                <a:srgbClr val="000000"/>
              </a:buClr>
              <a:buSzTx/>
              <a:buFont typeface="Arial" panose="020B0604020202020204" pitchFamily="34" charset="0"/>
              <a:buChar char="•"/>
              <a:tabLst/>
              <a:defRPr/>
            </a:pPr>
            <a:r>
              <a:rPr lang="es-ES" sz="1000" kern="0" dirty="0">
                <a:solidFill>
                  <a:srgbClr val="000000"/>
                </a:solidFill>
                <a:latin typeface="+mj-lt"/>
                <a:cs typeface="Arial"/>
                <a:sym typeface="Arial"/>
              </a:rPr>
              <a:t>Ingenierías.</a:t>
            </a:r>
            <a:endParaRPr kumimoji="0" lang="es-ES" sz="1000" b="0" i="0" u="none" strike="noStrike" kern="0" cap="none" spc="0" normalizeH="0" baseline="0" noProof="0" dirty="0">
              <a:ln>
                <a:noFill/>
              </a:ln>
              <a:solidFill>
                <a:srgbClr val="000000"/>
              </a:solidFill>
              <a:effectLst/>
              <a:uLnTx/>
              <a:uFillTx/>
              <a:latin typeface="+mj-lt"/>
              <a:cs typeface="Arial"/>
              <a:sym typeface="Arial"/>
            </a:endParaRPr>
          </a:p>
          <a:p>
            <a:pPr marL="171450" marR="0" lvl="0" indent="-171450" algn="just" defTabSz="914400" rtl="0" eaLnBrk="1" fontAlgn="auto" latinLnBrk="0" hangingPunct="1">
              <a:lnSpc>
                <a:spcPct val="100000"/>
              </a:lnSpc>
              <a:spcBef>
                <a:spcPts val="1000"/>
              </a:spcBef>
              <a:spcAft>
                <a:spcPts val="0"/>
              </a:spcAft>
              <a:buClr>
                <a:srgbClr val="000000"/>
              </a:buClr>
              <a:buSzTx/>
              <a:buFont typeface="Arial" panose="020B0604020202020204" pitchFamily="34" charset="0"/>
              <a:buChar char="•"/>
              <a:tabLst/>
              <a:defRPr/>
            </a:pPr>
            <a:r>
              <a:rPr kumimoji="0" lang="es-ES" sz="1000" b="0" i="0" u="none" strike="noStrike" kern="0" cap="none" spc="0" normalizeH="0" baseline="0" noProof="0" dirty="0">
                <a:ln>
                  <a:noFill/>
                </a:ln>
                <a:solidFill>
                  <a:srgbClr val="000000"/>
                </a:solidFill>
                <a:effectLst/>
                <a:uLnTx/>
                <a:uFillTx/>
                <a:latin typeface="+mj-lt"/>
                <a:cs typeface="Arial"/>
                <a:sym typeface="Arial"/>
              </a:rPr>
              <a:t>Suministradoras de tecnología.</a:t>
            </a:r>
          </a:p>
          <a:p>
            <a:pPr marL="171450" marR="0" lvl="0" indent="-171450" algn="just" defTabSz="914400" rtl="0" eaLnBrk="1" fontAlgn="auto" latinLnBrk="0" hangingPunct="1">
              <a:lnSpc>
                <a:spcPct val="100000"/>
              </a:lnSpc>
              <a:spcBef>
                <a:spcPts val="1000"/>
              </a:spcBef>
              <a:spcAft>
                <a:spcPts val="0"/>
              </a:spcAft>
              <a:buClr>
                <a:srgbClr val="000000"/>
              </a:buClr>
              <a:buSzTx/>
              <a:buFont typeface="Arial" panose="020B0604020202020204" pitchFamily="34" charset="0"/>
              <a:buChar char="•"/>
              <a:tabLst/>
              <a:defRPr/>
            </a:pPr>
            <a:r>
              <a:rPr kumimoji="0" lang="es-ES" sz="1000" b="0" i="0" u="none" strike="noStrike" kern="0" cap="none" spc="0" normalizeH="0" baseline="0" noProof="0" dirty="0">
                <a:ln>
                  <a:noFill/>
                </a:ln>
                <a:solidFill>
                  <a:srgbClr val="000000"/>
                </a:solidFill>
                <a:effectLst/>
                <a:uLnTx/>
                <a:uFillTx/>
                <a:latin typeface="+mj-lt"/>
                <a:cs typeface="Arial"/>
                <a:sym typeface="Arial"/>
              </a:rPr>
              <a:t>Constructoras, infraestructuras y arquitectura.</a:t>
            </a:r>
          </a:p>
          <a:p>
            <a:pPr marL="171450" marR="0" lvl="0" indent="-171450" algn="just" defTabSz="914400" rtl="0" eaLnBrk="1" fontAlgn="auto" latinLnBrk="0" hangingPunct="1">
              <a:lnSpc>
                <a:spcPct val="100000"/>
              </a:lnSpc>
              <a:spcBef>
                <a:spcPts val="1000"/>
              </a:spcBef>
              <a:spcAft>
                <a:spcPts val="0"/>
              </a:spcAft>
              <a:buClr>
                <a:srgbClr val="000000"/>
              </a:buClr>
              <a:buSzTx/>
              <a:buFont typeface="Arial" panose="020B0604020202020204" pitchFamily="34" charset="0"/>
              <a:buChar char="•"/>
              <a:tabLst/>
              <a:defRPr/>
            </a:pPr>
            <a:r>
              <a:rPr kumimoji="0" lang="es-ES" sz="1000" b="0" i="0" u="none" strike="noStrike" kern="0" cap="none" spc="0" normalizeH="0" baseline="0" noProof="0" dirty="0">
                <a:ln>
                  <a:noFill/>
                </a:ln>
                <a:solidFill>
                  <a:srgbClr val="000000"/>
                </a:solidFill>
                <a:effectLst/>
                <a:uLnTx/>
                <a:uFillTx/>
                <a:latin typeface="+mj-lt"/>
                <a:cs typeface="Arial"/>
                <a:sym typeface="Arial"/>
              </a:rPr>
              <a:t>Centros tecnológicos y universidades.</a:t>
            </a:r>
          </a:p>
          <a:p>
            <a:pPr marL="171450" marR="0" lvl="0" indent="-171450" algn="just" defTabSz="914400" rtl="0" eaLnBrk="1" fontAlgn="auto" latinLnBrk="0" hangingPunct="1">
              <a:lnSpc>
                <a:spcPct val="100000"/>
              </a:lnSpc>
              <a:spcBef>
                <a:spcPts val="1000"/>
              </a:spcBef>
              <a:spcAft>
                <a:spcPts val="0"/>
              </a:spcAft>
              <a:buClr>
                <a:srgbClr val="000000"/>
              </a:buClr>
              <a:buSzTx/>
              <a:buFont typeface="Arial" panose="020B0604020202020204" pitchFamily="34" charset="0"/>
              <a:buChar char="•"/>
              <a:tabLst/>
              <a:defRPr/>
            </a:pPr>
            <a:r>
              <a:rPr kumimoji="0" lang="es-ES" sz="1000" b="0" i="0" u="none" strike="noStrike" kern="0" cap="none" spc="0" normalizeH="0" baseline="0" noProof="0" dirty="0">
                <a:ln>
                  <a:noFill/>
                </a:ln>
                <a:solidFill>
                  <a:srgbClr val="000000"/>
                </a:solidFill>
                <a:effectLst/>
                <a:uLnTx/>
                <a:uFillTx/>
                <a:latin typeface="+mj-lt"/>
                <a:cs typeface="Arial"/>
                <a:sym typeface="Arial"/>
              </a:rPr>
              <a:t>Otros.</a:t>
            </a:r>
          </a:p>
          <a:p>
            <a:pPr marL="171450" marR="0" lvl="0" indent="-171450" algn="just" defTabSz="914400" rtl="0" eaLnBrk="1" fontAlgn="auto" latinLnBrk="0" hangingPunct="1">
              <a:lnSpc>
                <a:spcPct val="100000"/>
              </a:lnSpc>
              <a:spcBef>
                <a:spcPts val="1000"/>
              </a:spcBef>
              <a:spcAft>
                <a:spcPts val="0"/>
              </a:spcAft>
              <a:buClr>
                <a:srgbClr val="000000"/>
              </a:buClr>
              <a:buSzTx/>
              <a:buFont typeface="Arial" panose="020B0604020202020204" pitchFamily="34" charset="0"/>
              <a:buChar char="•"/>
              <a:tabLst/>
              <a:defRPr/>
            </a:pPr>
            <a:endParaRPr kumimoji="0" lang="es-ES" sz="1000" b="0" i="0" u="none" strike="noStrike" kern="0" cap="none" spc="0" normalizeH="0" baseline="0" noProof="0" dirty="0">
              <a:ln>
                <a:noFill/>
              </a:ln>
              <a:solidFill>
                <a:srgbClr val="000000"/>
              </a:solidFill>
              <a:effectLst/>
              <a:uLnTx/>
              <a:uFillTx/>
              <a:latin typeface="+mj-lt"/>
              <a:cs typeface="Arial"/>
              <a:sym typeface="Arial"/>
            </a:endParaRPr>
          </a:p>
        </p:txBody>
      </p:sp>
      <p:sp>
        <p:nvSpPr>
          <p:cNvPr id="6" name="Google Shape;108;gb21d4c34d8_0_29">
            <a:extLst>
              <a:ext uri="{FF2B5EF4-FFF2-40B4-BE49-F238E27FC236}">
                <a16:creationId xmlns:a16="http://schemas.microsoft.com/office/drawing/2014/main" id="{87C8CD03-019E-B840-B19B-556A90393326}"/>
              </a:ext>
            </a:extLst>
          </p:cNvPr>
          <p:cNvSpPr/>
          <p:nvPr/>
        </p:nvSpPr>
        <p:spPr>
          <a:xfrm>
            <a:off x="940838" y="1393400"/>
            <a:ext cx="4929300" cy="43581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2400" b="1" i="0" u="none" strike="noStrike" kern="0" cap="none" spc="0" normalizeH="0" baseline="0" noProof="0" dirty="0">
                <a:ln>
                  <a:noFill/>
                </a:ln>
                <a:solidFill>
                  <a:srgbClr val="000000"/>
                </a:solidFill>
                <a:effectLst/>
                <a:uLnTx/>
                <a:uFillTx/>
                <a:latin typeface="+mj-lt"/>
                <a:ea typeface="Avenir"/>
                <a:cs typeface="Avenir"/>
                <a:sym typeface="Avenir"/>
              </a:rPr>
              <a:t>El clúster GK Recycling está compuesto por 76 empresas y esta herramienta pretende fortalecer las empresas en economía circular y la sostenibilidad.</a:t>
            </a:r>
            <a:endParaRPr kumimoji="0" sz="1400" b="0" i="0" u="none" strike="noStrike" kern="0" cap="none" spc="0" normalizeH="0" baseline="0" noProof="0" dirty="0">
              <a:ln>
                <a:noFill/>
              </a:ln>
              <a:solidFill>
                <a:srgbClr val="000000"/>
              </a:solidFill>
              <a:effectLst/>
              <a:uLnTx/>
              <a:uFillTx/>
              <a:latin typeface="+mj-lt"/>
              <a:ea typeface="Avenir"/>
              <a:cs typeface="Avenir"/>
              <a:sym typeface="Avenir"/>
            </a:endParaRPr>
          </a:p>
        </p:txBody>
      </p:sp>
      <p:pic>
        <p:nvPicPr>
          <p:cNvPr id="5" name="Imagen 4">
            <a:extLst>
              <a:ext uri="{FF2B5EF4-FFF2-40B4-BE49-F238E27FC236}">
                <a16:creationId xmlns:a16="http://schemas.microsoft.com/office/drawing/2014/main" id="{B4D610F7-C3BB-40AB-AF32-FA3B0A386C94}"/>
              </a:ext>
            </a:extLst>
          </p:cNvPr>
          <p:cNvPicPr>
            <a:picLocks noChangeAspect="1"/>
          </p:cNvPicPr>
          <p:nvPr/>
        </p:nvPicPr>
        <p:blipFill>
          <a:blip r:embed="rId3"/>
          <a:stretch>
            <a:fillRect/>
          </a:stretch>
        </p:blipFill>
        <p:spPr>
          <a:xfrm>
            <a:off x="936358" y="5870056"/>
            <a:ext cx="2114660" cy="869360"/>
          </a:xfrm>
          <a:prstGeom prst="rect">
            <a:avLst/>
          </a:prstGeom>
        </p:spPr>
      </p:pic>
      <p:pic>
        <p:nvPicPr>
          <p:cNvPr id="7" name="Imagen 6">
            <a:extLst>
              <a:ext uri="{FF2B5EF4-FFF2-40B4-BE49-F238E27FC236}">
                <a16:creationId xmlns:a16="http://schemas.microsoft.com/office/drawing/2014/main" id="{9C580D1B-9239-454B-B6DB-C41E4FD0C3DF}"/>
              </a:ext>
            </a:extLst>
          </p:cNvPr>
          <p:cNvPicPr>
            <a:picLocks noChangeAspect="1"/>
          </p:cNvPicPr>
          <p:nvPr/>
        </p:nvPicPr>
        <p:blipFill>
          <a:blip r:embed="rId4"/>
          <a:stretch>
            <a:fillRect/>
          </a:stretch>
        </p:blipFill>
        <p:spPr>
          <a:xfrm>
            <a:off x="4731637" y="5870056"/>
            <a:ext cx="2728725" cy="888745"/>
          </a:xfrm>
          <a:prstGeom prst="rect">
            <a:avLst/>
          </a:prstGeom>
        </p:spPr>
      </p:pic>
    </p:spTree>
    <p:extLst>
      <p:ext uri="{BB962C8B-B14F-4D97-AF65-F5344CB8AC3E}">
        <p14:creationId xmlns:p14="http://schemas.microsoft.com/office/powerpoint/2010/main" val="30293347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0" name="Tabla 149">
            <a:extLst>
              <a:ext uri="{FF2B5EF4-FFF2-40B4-BE49-F238E27FC236}">
                <a16:creationId xmlns:a16="http://schemas.microsoft.com/office/drawing/2014/main" id="{9E6981AE-2A9D-0241-A9B3-B782AA8F267C}"/>
              </a:ext>
            </a:extLst>
          </p:cNvPr>
          <p:cNvGraphicFramePr>
            <a:graphicFrameLocks noGrp="1"/>
          </p:cNvGraphicFramePr>
          <p:nvPr/>
        </p:nvGraphicFramePr>
        <p:xfrm>
          <a:off x="1473090" y="330969"/>
          <a:ext cx="9238332" cy="426720"/>
        </p:xfrm>
        <a:graphic>
          <a:graphicData uri="http://schemas.openxmlformats.org/drawingml/2006/table">
            <a:tbl>
              <a:tblPr firstRow="1" bandRow="1"/>
              <a:tblGrid>
                <a:gridCol w="2309583">
                  <a:extLst>
                    <a:ext uri="{9D8B030D-6E8A-4147-A177-3AD203B41FA5}">
                      <a16:colId xmlns:a16="http://schemas.microsoft.com/office/drawing/2014/main" val="3829372171"/>
                    </a:ext>
                  </a:extLst>
                </a:gridCol>
                <a:gridCol w="2309583">
                  <a:extLst>
                    <a:ext uri="{9D8B030D-6E8A-4147-A177-3AD203B41FA5}">
                      <a16:colId xmlns:a16="http://schemas.microsoft.com/office/drawing/2014/main" val="2335923120"/>
                    </a:ext>
                  </a:extLst>
                </a:gridCol>
                <a:gridCol w="2309583">
                  <a:extLst>
                    <a:ext uri="{9D8B030D-6E8A-4147-A177-3AD203B41FA5}">
                      <a16:colId xmlns:a16="http://schemas.microsoft.com/office/drawing/2014/main" val="2140400063"/>
                    </a:ext>
                  </a:extLst>
                </a:gridCol>
                <a:gridCol w="2309583">
                  <a:extLst>
                    <a:ext uri="{9D8B030D-6E8A-4147-A177-3AD203B41FA5}">
                      <a16:colId xmlns:a16="http://schemas.microsoft.com/office/drawing/2014/main" val="4149431313"/>
                    </a:ext>
                  </a:extLst>
                </a:gridCol>
              </a:tblGrid>
              <a:tr h="370840">
                <a:tc>
                  <a:txBody>
                    <a:bodyPr/>
                    <a:lstStyle/>
                    <a:p>
                      <a:pPr algn="ctr"/>
                      <a:r>
                        <a:rPr lang="es-ES" sz="1100" b="1" i="0" dirty="0">
                          <a:latin typeface="Avenir Book" panose="02000503020000020003" pitchFamily="2" charset="0"/>
                        </a:rPr>
                        <a:t>GESTOR DE RESIDUO (10)</a:t>
                      </a:r>
                    </a:p>
                  </a:txBody>
                  <a:tcPr anchor="b">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s-ES" sz="1100" b="1" i="0" dirty="0">
                          <a:latin typeface="Avenir Book" panose="02000503020000020003" pitchFamily="2" charset="0"/>
                        </a:rPr>
                        <a:t>RESIDUO COMO RECURSO (17)</a:t>
                      </a:r>
                    </a:p>
                  </a:txBody>
                  <a:tcPr anchor="b">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s-ES" sz="1100" b="1" i="0" dirty="0">
                          <a:latin typeface="Avenir Book" panose="02000503020000020003" pitchFamily="2" charset="0"/>
                        </a:rPr>
                        <a:t>FUNDACIONES Y ASOCIACIONES (9)</a:t>
                      </a:r>
                    </a:p>
                  </a:txBody>
                  <a:tcPr anchor="b">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s-ES" sz="1100" b="1" i="0" dirty="0">
                          <a:latin typeface="Avenir Book" panose="02000503020000020003" pitchFamily="2" charset="0"/>
                        </a:rPr>
                        <a:t>CONSULTORAS (13)</a:t>
                      </a:r>
                    </a:p>
                  </a:txBody>
                  <a:tcPr anchor="b">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766533093"/>
                  </a:ext>
                </a:extLst>
              </a:tr>
            </a:tbl>
          </a:graphicData>
        </a:graphic>
      </p:graphicFrame>
      <p:graphicFrame>
        <p:nvGraphicFramePr>
          <p:cNvPr id="152" name="Tabla 151">
            <a:extLst>
              <a:ext uri="{FF2B5EF4-FFF2-40B4-BE49-F238E27FC236}">
                <a16:creationId xmlns:a16="http://schemas.microsoft.com/office/drawing/2014/main" id="{A82CD430-28C7-1E4F-906D-736354164277}"/>
              </a:ext>
            </a:extLst>
          </p:cNvPr>
          <p:cNvGraphicFramePr>
            <a:graphicFrameLocks noGrp="1"/>
          </p:cNvGraphicFramePr>
          <p:nvPr/>
        </p:nvGraphicFramePr>
        <p:xfrm>
          <a:off x="1476834" y="5354550"/>
          <a:ext cx="9238332" cy="594360"/>
        </p:xfrm>
        <a:graphic>
          <a:graphicData uri="http://schemas.openxmlformats.org/drawingml/2006/table">
            <a:tbl>
              <a:tblPr firstRow="1" bandRow="1"/>
              <a:tblGrid>
                <a:gridCol w="2309583">
                  <a:extLst>
                    <a:ext uri="{9D8B030D-6E8A-4147-A177-3AD203B41FA5}">
                      <a16:colId xmlns:a16="http://schemas.microsoft.com/office/drawing/2014/main" val="3829372171"/>
                    </a:ext>
                  </a:extLst>
                </a:gridCol>
                <a:gridCol w="2309583">
                  <a:extLst>
                    <a:ext uri="{9D8B030D-6E8A-4147-A177-3AD203B41FA5}">
                      <a16:colId xmlns:a16="http://schemas.microsoft.com/office/drawing/2014/main" val="2335923120"/>
                    </a:ext>
                  </a:extLst>
                </a:gridCol>
                <a:gridCol w="2309583">
                  <a:extLst>
                    <a:ext uri="{9D8B030D-6E8A-4147-A177-3AD203B41FA5}">
                      <a16:colId xmlns:a16="http://schemas.microsoft.com/office/drawing/2014/main" val="2140400063"/>
                    </a:ext>
                  </a:extLst>
                </a:gridCol>
                <a:gridCol w="2309583">
                  <a:extLst>
                    <a:ext uri="{9D8B030D-6E8A-4147-A177-3AD203B41FA5}">
                      <a16:colId xmlns:a16="http://schemas.microsoft.com/office/drawing/2014/main" val="4149431313"/>
                    </a:ext>
                  </a:extLst>
                </a:gridCol>
              </a:tblGrid>
              <a:tr h="370840">
                <a:tc>
                  <a:txBody>
                    <a:bodyPr/>
                    <a:lstStyle/>
                    <a:p>
                      <a:pPr algn="ctr"/>
                      <a:r>
                        <a:rPr lang="es-ES" sz="1100" b="1" i="0" dirty="0">
                          <a:latin typeface="Avenir Book" panose="02000503020000020003" pitchFamily="2" charset="0"/>
                        </a:rPr>
                        <a:t>INGENIERÍAS (8)</a:t>
                      </a:r>
                    </a:p>
                  </a:txBody>
                  <a:tcPr anchor="b">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s-ES" sz="1100" b="1" i="0" dirty="0">
                          <a:latin typeface="Avenir Book" panose="02000503020000020003" pitchFamily="2" charset="0"/>
                        </a:rPr>
                        <a:t>SUMINISTRADORES DE TECNOLOGÍA (6)</a:t>
                      </a:r>
                    </a:p>
                  </a:txBody>
                  <a:tcPr anchor="b">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s-ES" sz="1100" b="1" i="0" dirty="0">
                          <a:latin typeface="Avenir Book" panose="02000503020000020003" pitchFamily="2" charset="0"/>
                        </a:rPr>
                        <a:t>CONSTRUCCIÓN, INFRAESTRUCTURAS Y ARQUITECTURA (6)</a:t>
                      </a:r>
                    </a:p>
                  </a:txBody>
                  <a:tcPr anchor="b">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tc>
                  <a:txBody>
                    <a:bodyPr/>
                    <a:lstStyle/>
                    <a:p>
                      <a:pPr algn="ctr"/>
                      <a:r>
                        <a:rPr lang="es-ES" sz="1100" b="1" i="0" dirty="0">
                          <a:latin typeface="Avenir Book" panose="02000503020000020003" pitchFamily="2" charset="0"/>
                        </a:rPr>
                        <a:t>UNIVERSIDADES Y CCTT (7)</a:t>
                      </a:r>
                    </a:p>
                    <a:p>
                      <a:pPr algn="ctr"/>
                      <a:r>
                        <a:rPr lang="es-ES" sz="1100" b="1" i="0" dirty="0">
                          <a:latin typeface="Avenir Book" panose="02000503020000020003" pitchFamily="2" charset="0"/>
                        </a:rPr>
                        <a:t>OTROS (1)</a:t>
                      </a:r>
                    </a:p>
                  </a:txBody>
                  <a:tcPr anchor="b">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tcPr>
                </a:tc>
                <a:extLst>
                  <a:ext uri="{0D108BD9-81ED-4DB2-BD59-A6C34878D82A}">
                    <a16:rowId xmlns:a16="http://schemas.microsoft.com/office/drawing/2014/main" val="1766533093"/>
                  </a:ext>
                </a:extLst>
              </a:tr>
            </a:tbl>
          </a:graphicData>
        </a:graphic>
      </p:graphicFrame>
      <p:grpSp>
        <p:nvGrpSpPr>
          <p:cNvPr id="66" name="Grupo 65">
            <a:extLst>
              <a:ext uri="{FF2B5EF4-FFF2-40B4-BE49-F238E27FC236}">
                <a16:creationId xmlns:a16="http://schemas.microsoft.com/office/drawing/2014/main" id="{61F73C78-AA23-914A-BD83-BF7F130E98AA}"/>
              </a:ext>
            </a:extLst>
          </p:cNvPr>
          <p:cNvGrpSpPr>
            <a:grpSpLocks noChangeAspect="1"/>
          </p:cNvGrpSpPr>
          <p:nvPr/>
        </p:nvGrpSpPr>
        <p:grpSpPr>
          <a:xfrm>
            <a:off x="1714130" y="1284728"/>
            <a:ext cx="1800000" cy="1545728"/>
            <a:chOff x="982948" y="1414602"/>
            <a:chExt cx="2000770" cy="1567676"/>
          </a:xfrm>
        </p:grpSpPr>
        <p:sp>
          <p:nvSpPr>
            <p:cNvPr id="2" name="Rectángulo 1">
              <a:extLst>
                <a:ext uri="{FF2B5EF4-FFF2-40B4-BE49-F238E27FC236}">
                  <a16:creationId xmlns:a16="http://schemas.microsoft.com/office/drawing/2014/main" id="{4F888CDC-2DD3-3048-B35B-9854E79D281A}"/>
                </a:ext>
              </a:extLst>
            </p:cNvPr>
            <p:cNvSpPr/>
            <p:nvPr/>
          </p:nvSpPr>
          <p:spPr>
            <a:xfrm>
              <a:off x="1983746" y="2169947"/>
              <a:ext cx="550404" cy="340305"/>
            </a:xfrm>
            <a:prstGeom prst="rect">
              <a:avLst/>
            </a:prstGeom>
          </p:spPr>
          <p:txBody>
            <a:bodyPr wrap="square" anchor="ctr">
              <a:spAutoFit/>
            </a:bodyPr>
            <a:lstStyle/>
            <a:p>
              <a:pPr marL="0" marR="0" lvl="0" indent="0" algn="ctr" defTabSz="914400" rtl="0" eaLnBrk="1" fontAlgn="auto" latinLnBrk="0" hangingPunct="1">
                <a:lnSpc>
                  <a:spcPct val="115000"/>
                </a:lnSpc>
                <a:spcBef>
                  <a:spcPts val="1000"/>
                </a:spcBef>
                <a:spcAft>
                  <a:spcPts val="0"/>
                </a:spcAft>
                <a:buClr>
                  <a:srgbClr val="000000"/>
                </a:buClr>
                <a:buSzTx/>
                <a:buFont typeface="Arial"/>
                <a:buNone/>
                <a:tabLst/>
                <a:defRPr/>
              </a:pPr>
              <a:r>
                <a:rPr kumimoji="0" lang="es-ES" sz="700" b="1" i="0" u="none" strike="noStrike" kern="0" cap="none" spc="0" normalizeH="0" baseline="0" noProof="0" dirty="0">
                  <a:ln>
                    <a:noFill/>
                  </a:ln>
                  <a:solidFill>
                    <a:srgbClr val="000000"/>
                  </a:solidFill>
                  <a:effectLst/>
                  <a:uLnTx/>
                  <a:uFillTx/>
                  <a:latin typeface="Avenir"/>
                  <a:cs typeface="Arial"/>
                  <a:sym typeface="Arial"/>
                </a:rPr>
                <a:t>RIO LIMPIO</a:t>
              </a:r>
            </a:p>
          </p:txBody>
        </p:sp>
        <p:pic>
          <p:nvPicPr>
            <p:cNvPr id="6" name="Imagen 5">
              <a:extLst>
                <a:ext uri="{FF2B5EF4-FFF2-40B4-BE49-F238E27FC236}">
                  <a16:creationId xmlns:a16="http://schemas.microsoft.com/office/drawing/2014/main" id="{26037C38-88D9-0C4A-ACFD-6820F256AEBB}"/>
                </a:ext>
              </a:extLst>
            </p:cNvPr>
            <p:cNvPicPr>
              <a:picLocks noChangeAspect="1"/>
            </p:cNvPicPr>
            <p:nvPr/>
          </p:nvPicPr>
          <p:blipFill rotWithShape="1">
            <a:blip r:embed="rId2"/>
            <a:srcRect l="18032" t="7196" r="16614" b="18227"/>
            <a:stretch/>
          </p:blipFill>
          <p:spPr>
            <a:xfrm>
              <a:off x="982948" y="1414602"/>
              <a:ext cx="449612" cy="359808"/>
            </a:xfrm>
            <a:prstGeom prst="rect">
              <a:avLst/>
            </a:prstGeom>
          </p:spPr>
        </p:pic>
        <p:pic>
          <p:nvPicPr>
            <p:cNvPr id="10" name="Imagen 9">
              <a:extLst>
                <a:ext uri="{FF2B5EF4-FFF2-40B4-BE49-F238E27FC236}">
                  <a16:creationId xmlns:a16="http://schemas.microsoft.com/office/drawing/2014/main" id="{7E19E1CD-C506-B54C-ABF5-1615E150D389}"/>
                </a:ext>
              </a:extLst>
            </p:cNvPr>
            <p:cNvPicPr>
              <a:picLocks noChangeAspect="1"/>
            </p:cNvPicPr>
            <p:nvPr/>
          </p:nvPicPr>
          <p:blipFill rotWithShape="1">
            <a:blip r:embed="rId3"/>
            <a:srcRect l="19544" t="12655" r="18019" b="16068"/>
            <a:stretch/>
          </p:blipFill>
          <p:spPr>
            <a:xfrm>
              <a:off x="1499026" y="1420343"/>
              <a:ext cx="830984" cy="348325"/>
            </a:xfrm>
            <a:prstGeom prst="rect">
              <a:avLst/>
            </a:prstGeom>
          </p:spPr>
        </p:pic>
        <p:pic>
          <p:nvPicPr>
            <p:cNvPr id="16" name="Imagen 15">
              <a:extLst>
                <a:ext uri="{FF2B5EF4-FFF2-40B4-BE49-F238E27FC236}">
                  <a16:creationId xmlns:a16="http://schemas.microsoft.com/office/drawing/2014/main" id="{2921B84A-4E65-D946-B0F1-A2F4E01F35DD}"/>
                </a:ext>
              </a:extLst>
            </p:cNvPr>
            <p:cNvPicPr>
              <a:picLocks noChangeAspect="1"/>
            </p:cNvPicPr>
            <p:nvPr/>
          </p:nvPicPr>
          <p:blipFill>
            <a:blip r:embed="rId4"/>
            <a:stretch>
              <a:fillRect/>
            </a:stretch>
          </p:blipFill>
          <p:spPr>
            <a:xfrm>
              <a:off x="2396476" y="1442995"/>
              <a:ext cx="581777" cy="348325"/>
            </a:xfrm>
            <a:prstGeom prst="rect">
              <a:avLst/>
            </a:prstGeom>
          </p:spPr>
        </p:pic>
        <p:pic>
          <p:nvPicPr>
            <p:cNvPr id="21" name="Imagen 20">
              <a:extLst>
                <a:ext uri="{FF2B5EF4-FFF2-40B4-BE49-F238E27FC236}">
                  <a16:creationId xmlns:a16="http://schemas.microsoft.com/office/drawing/2014/main" id="{ADFB84C0-615A-7C47-9518-032E03D5776B}"/>
                </a:ext>
              </a:extLst>
            </p:cNvPr>
            <p:cNvPicPr>
              <a:picLocks noChangeAspect="1"/>
            </p:cNvPicPr>
            <p:nvPr/>
          </p:nvPicPr>
          <p:blipFill>
            <a:blip r:embed="rId5"/>
            <a:stretch>
              <a:fillRect/>
            </a:stretch>
          </p:blipFill>
          <p:spPr>
            <a:xfrm>
              <a:off x="982948" y="1820233"/>
              <a:ext cx="791558" cy="352864"/>
            </a:xfrm>
            <a:prstGeom prst="rect">
              <a:avLst/>
            </a:prstGeom>
          </p:spPr>
        </p:pic>
        <p:pic>
          <p:nvPicPr>
            <p:cNvPr id="27" name="Imagen 26">
              <a:extLst>
                <a:ext uri="{FF2B5EF4-FFF2-40B4-BE49-F238E27FC236}">
                  <a16:creationId xmlns:a16="http://schemas.microsoft.com/office/drawing/2014/main" id="{6126655B-7D54-194C-96FC-34D2374517AA}"/>
                </a:ext>
              </a:extLst>
            </p:cNvPr>
            <p:cNvPicPr>
              <a:picLocks noChangeAspect="1"/>
            </p:cNvPicPr>
            <p:nvPr/>
          </p:nvPicPr>
          <p:blipFill>
            <a:blip r:embed="rId6"/>
            <a:stretch>
              <a:fillRect/>
            </a:stretch>
          </p:blipFill>
          <p:spPr>
            <a:xfrm>
              <a:off x="982948" y="2202114"/>
              <a:ext cx="956708" cy="243088"/>
            </a:xfrm>
            <a:prstGeom prst="rect">
              <a:avLst/>
            </a:prstGeom>
          </p:spPr>
        </p:pic>
        <p:pic>
          <p:nvPicPr>
            <p:cNvPr id="45" name="Imagen 44">
              <a:extLst>
                <a:ext uri="{FF2B5EF4-FFF2-40B4-BE49-F238E27FC236}">
                  <a16:creationId xmlns:a16="http://schemas.microsoft.com/office/drawing/2014/main" id="{F6135A62-3BD6-8748-8A8E-BE2429E6BC89}"/>
                </a:ext>
              </a:extLst>
            </p:cNvPr>
            <p:cNvPicPr>
              <a:picLocks noChangeAspect="1"/>
            </p:cNvPicPr>
            <p:nvPr/>
          </p:nvPicPr>
          <p:blipFill>
            <a:blip r:embed="rId7"/>
            <a:stretch>
              <a:fillRect/>
            </a:stretch>
          </p:blipFill>
          <p:spPr>
            <a:xfrm>
              <a:off x="2608763" y="2172719"/>
              <a:ext cx="369490" cy="804919"/>
            </a:xfrm>
            <a:prstGeom prst="rect">
              <a:avLst/>
            </a:prstGeom>
          </p:spPr>
        </p:pic>
        <p:pic>
          <p:nvPicPr>
            <p:cNvPr id="50" name="Imagen 49">
              <a:extLst>
                <a:ext uri="{FF2B5EF4-FFF2-40B4-BE49-F238E27FC236}">
                  <a16:creationId xmlns:a16="http://schemas.microsoft.com/office/drawing/2014/main" id="{FBDC0E93-FD83-5145-BE7B-EAB1BFCE6FAD}"/>
                </a:ext>
              </a:extLst>
            </p:cNvPr>
            <p:cNvPicPr>
              <a:picLocks noChangeAspect="1"/>
            </p:cNvPicPr>
            <p:nvPr/>
          </p:nvPicPr>
          <p:blipFill>
            <a:blip r:embed="rId8"/>
            <a:stretch>
              <a:fillRect/>
            </a:stretch>
          </p:blipFill>
          <p:spPr>
            <a:xfrm>
              <a:off x="1914518" y="1869435"/>
              <a:ext cx="1069200" cy="254461"/>
            </a:xfrm>
            <a:prstGeom prst="rect">
              <a:avLst/>
            </a:prstGeom>
          </p:spPr>
        </p:pic>
        <p:pic>
          <p:nvPicPr>
            <p:cNvPr id="52" name="Imagen 51">
              <a:extLst>
                <a:ext uri="{FF2B5EF4-FFF2-40B4-BE49-F238E27FC236}">
                  <a16:creationId xmlns:a16="http://schemas.microsoft.com/office/drawing/2014/main" id="{57A71297-4215-DC41-97B8-8E33680CDC36}"/>
                </a:ext>
              </a:extLst>
            </p:cNvPr>
            <p:cNvPicPr>
              <a:picLocks noChangeAspect="1"/>
            </p:cNvPicPr>
            <p:nvPr/>
          </p:nvPicPr>
          <p:blipFill>
            <a:blip r:embed="rId9"/>
            <a:stretch>
              <a:fillRect/>
            </a:stretch>
          </p:blipFill>
          <p:spPr>
            <a:xfrm>
              <a:off x="1774506" y="2597816"/>
              <a:ext cx="759644" cy="379822"/>
            </a:xfrm>
            <a:prstGeom prst="rect">
              <a:avLst/>
            </a:prstGeom>
          </p:spPr>
        </p:pic>
        <p:pic>
          <p:nvPicPr>
            <p:cNvPr id="61" name="Imagen 60">
              <a:extLst>
                <a:ext uri="{FF2B5EF4-FFF2-40B4-BE49-F238E27FC236}">
                  <a16:creationId xmlns:a16="http://schemas.microsoft.com/office/drawing/2014/main" id="{980D4BF9-DDE6-134A-96C4-A8FF32B966EB}"/>
                </a:ext>
              </a:extLst>
            </p:cNvPr>
            <p:cNvPicPr>
              <a:picLocks noChangeAspect="1"/>
            </p:cNvPicPr>
            <p:nvPr/>
          </p:nvPicPr>
          <p:blipFill>
            <a:blip r:embed="rId10"/>
            <a:stretch>
              <a:fillRect/>
            </a:stretch>
          </p:blipFill>
          <p:spPr>
            <a:xfrm>
              <a:off x="982948" y="2475649"/>
              <a:ext cx="716945" cy="506629"/>
            </a:xfrm>
            <a:prstGeom prst="rect">
              <a:avLst/>
            </a:prstGeom>
          </p:spPr>
        </p:pic>
      </p:grpSp>
      <p:grpSp>
        <p:nvGrpSpPr>
          <p:cNvPr id="67" name="Grupo 66">
            <a:extLst>
              <a:ext uri="{FF2B5EF4-FFF2-40B4-BE49-F238E27FC236}">
                <a16:creationId xmlns:a16="http://schemas.microsoft.com/office/drawing/2014/main" id="{51A0E155-7AD0-B043-A236-DC06B1DC7FBA}"/>
              </a:ext>
            </a:extLst>
          </p:cNvPr>
          <p:cNvGrpSpPr>
            <a:grpSpLocks noChangeAspect="1"/>
          </p:cNvGrpSpPr>
          <p:nvPr/>
        </p:nvGrpSpPr>
        <p:grpSpPr>
          <a:xfrm>
            <a:off x="6338800" y="1080031"/>
            <a:ext cx="1739622" cy="2099810"/>
            <a:chOff x="877201" y="1457656"/>
            <a:chExt cx="3129229" cy="3654971"/>
          </a:xfrm>
        </p:grpSpPr>
        <p:pic>
          <p:nvPicPr>
            <p:cNvPr id="68" name="Imagen 67">
              <a:extLst>
                <a:ext uri="{FF2B5EF4-FFF2-40B4-BE49-F238E27FC236}">
                  <a16:creationId xmlns:a16="http://schemas.microsoft.com/office/drawing/2014/main" id="{A5061286-B902-BB48-A98D-C0BB04C36BCD}"/>
                </a:ext>
              </a:extLst>
            </p:cNvPr>
            <p:cNvPicPr>
              <a:picLocks noChangeAspect="1"/>
            </p:cNvPicPr>
            <p:nvPr/>
          </p:nvPicPr>
          <p:blipFill>
            <a:blip r:embed="rId11"/>
            <a:stretch>
              <a:fillRect/>
            </a:stretch>
          </p:blipFill>
          <p:spPr>
            <a:xfrm>
              <a:off x="940851" y="1457656"/>
              <a:ext cx="2212658" cy="573402"/>
            </a:xfrm>
            <a:prstGeom prst="rect">
              <a:avLst/>
            </a:prstGeom>
          </p:spPr>
        </p:pic>
        <p:pic>
          <p:nvPicPr>
            <p:cNvPr id="69" name="Imagen 68">
              <a:extLst>
                <a:ext uri="{FF2B5EF4-FFF2-40B4-BE49-F238E27FC236}">
                  <a16:creationId xmlns:a16="http://schemas.microsoft.com/office/drawing/2014/main" id="{325D2982-7F9B-2742-8DA9-04BE7D23E31E}"/>
                </a:ext>
              </a:extLst>
            </p:cNvPr>
            <p:cNvPicPr>
              <a:picLocks noChangeAspect="1"/>
            </p:cNvPicPr>
            <p:nvPr/>
          </p:nvPicPr>
          <p:blipFill>
            <a:blip r:embed="rId12"/>
            <a:stretch>
              <a:fillRect/>
            </a:stretch>
          </p:blipFill>
          <p:spPr>
            <a:xfrm>
              <a:off x="928508" y="2031058"/>
              <a:ext cx="1206013" cy="1186483"/>
            </a:xfrm>
            <a:prstGeom prst="rect">
              <a:avLst/>
            </a:prstGeom>
          </p:spPr>
        </p:pic>
        <p:pic>
          <p:nvPicPr>
            <p:cNvPr id="70" name="Imagen 69">
              <a:extLst>
                <a:ext uri="{FF2B5EF4-FFF2-40B4-BE49-F238E27FC236}">
                  <a16:creationId xmlns:a16="http://schemas.microsoft.com/office/drawing/2014/main" id="{60019A0A-1F0D-0043-8AD2-869704CE2494}"/>
                </a:ext>
              </a:extLst>
            </p:cNvPr>
            <p:cNvPicPr>
              <a:picLocks noChangeAspect="1"/>
            </p:cNvPicPr>
            <p:nvPr/>
          </p:nvPicPr>
          <p:blipFill>
            <a:blip r:embed="rId13"/>
            <a:stretch>
              <a:fillRect/>
            </a:stretch>
          </p:blipFill>
          <p:spPr>
            <a:xfrm>
              <a:off x="2272565" y="2231878"/>
              <a:ext cx="1727841" cy="721628"/>
            </a:xfrm>
            <a:prstGeom prst="rect">
              <a:avLst/>
            </a:prstGeom>
          </p:spPr>
        </p:pic>
        <p:pic>
          <p:nvPicPr>
            <p:cNvPr id="71" name="Imagen 70">
              <a:extLst>
                <a:ext uri="{FF2B5EF4-FFF2-40B4-BE49-F238E27FC236}">
                  <a16:creationId xmlns:a16="http://schemas.microsoft.com/office/drawing/2014/main" id="{6A68A0EC-443C-0344-B763-95898304CA37}"/>
                </a:ext>
              </a:extLst>
            </p:cNvPr>
            <p:cNvPicPr>
              <a:picLocks noChangeAspect="1"/>
            </p:cNvPicPr>
            <p:nvPr/>
          </p:nvPicPr>
          <p:blipFill>
            <a:blip r:embed="rId14"/>
            <a:stretch>
              <a:fillRect/>
            </a:stretch>
          </p:blipFill>
          <p:spPr>
            <a:xfrm>
              <a:off x="877201" y="3131174"/>
              <a:ext cx="1727839" cy="737492"/>
            </a:xfrm>
            <a:prstGeom prst="rect">
              <a:avLst/>
            </a:prstGeom>
          </p:spPr>
        </p:pic>
        <p:pic>
          <p:nvPicPr>
            <p:cNvPr id="72" name="Imagen 71">
              <a:extLst>
                <a:ext uri="{FF2B5EF4-FFF2-40B4-BE49-F238E27FC236}">
                  <a16:creationId xmlns:a16="http://schemas.microsoft.com/office/drawing/2014/main" id="{5200A506-BB82-8A41-9C82-2CF407AAA8EA}"/>
                </a:ext>
              </a:extLst>
            </p:cNvPr>
            <p:cNvPicPr>
              <a:picLocks noChangeAspect="1"/>
            </p:cNvPicPr>
            <p:nvPr/>
          </p:nvPicPr>
          <p:blipFill>
            <a:blip r:embed="rId15"/>
            <a:stretch>
              <a:fillRect/>
            </a:stretch>
          </p:blipFill>
          <p:spPr>
            <a:xfrm>
              <a:off x="2908900" y="3091833"/>
              <a:ext cx="1097530" cy="864305"/>
            </a:xfrm>
            <a:prstGeom prst="rect">
              <a:avLst/>
            </a:prstGeom>
          </p:spPr>
        </p:pic>
        <p:pic>
          <p:nvPicPr>
            <p:cNvPr id="73" name="Imagen 72">
              <a:extLst>
                <a:ext uri="{FF2B5EF4-FFF2-40B4-BE49-F238E27FC236}">
                  <a16:creationId xmlns:a16="http://schemas.microsoft.com/office/drawing/2014/main" id="{CEF855BD-0CAA-0E44-8FDC-05BEDA55BEDD}"/>
                </a:ext>
              </a:extLst>
            </p:cNvPr>
            <p:cNvPicPr>
              <a:picLocks noChangeAspect="1"/>
            </p:cNvPicPr>
            <p:nvPr/>
          </p:nvPicPr>
          <p:blipFill>
            <a:blip r:embed="rId16"/>
            <a:stretch>
              <a:fillRect/>
            </a:stretch>
          </p:blipFill>
          <p:spPr>
            <a:xfrm>
              <a:off x="890936" y="3918316"/>
              <a:ext cx="1727840" cy="622826"/>
            </a:xfrm>
            <a:prstGeom prst="rect">
              <a:avLst/>
            </a:prstGeom>
          </p:spPr>
        </p:pic>
        <p:pic>
          <p:nvPicPr>
            <p:cNvPr id="74" name="Imagen 73">
              <a:extLst>
                <a:ext uri="{FF2B5EF4-FFF2-40B4-BE49-F238E27FC236}">
                  <a16:creationId xmlns:a16="http://schemas.microsoft.com/office/drawing/2014/main" id="{F21FC391-959C-E244-804B-9EB3C78F027A}"/>
                </a:ext>
              </a:extLst>
            </p:cNvPr>
            <p:cNvPicPr>
              <a:picLocks noChangeAspect="1"/>
            </p:cNvPicPr>
            <p:nvPr/>
          </p:nvPicPr>
          <p:blipFill>
            <a:blip r:embed="rId17"/>
            <a:stretch>
              <a:fillRect/>
            </a:stretch>
          </p:blipFill>
          <p:spPr>
            <a:xfrm>
              <a:off x="890936" y="4671245"/>
              <a:ext cx="1714104" cy="441382"/>
            </a:xfrm>
            <a:prstGeom prst="rect">
              <a:avLst/>
            </a:prstGeom>
          </p:spPr>
        </p:pic>
        <p:pic>
          <p:nvPicPr>
            <p:cNvPr id="75" name="Imagen 74">
              <a:extLst>
                <a:ext uri="{FF2B5EF4-FFF2-40B4-BE49-F238E27FC236}">
                  <a16:creationId xmlns:a16="http://schemas.microsoft.com/office/drawing/2014/main" id="{74774E15-815F-9A4C-BF6E-2256D1D8EE43}"/>
                </a:ext>
              </a:extLst>
            </p:cNvPr>
            <p:cNvPicPr>
              <a:picLocks noChangeAspect="1"/>
            </p:cNvPicPr>
            <p:nvPr/>
          </p:nvPicPr>
          <p:blipFill rotWithShape="1">
            <a:blip r:embed="rId18"/>
            <a:srcRect l="8215" t="7778" r="6960" b="12222"/>
            <a:stretch/>
          </p:blipFill>
          <p:spPr>
            <a:xfrm>
              <a:off x="3269254" y="1468997"/>
              <a:ext cx="731152" cy="689562"/>
            </a:xfrm>
            <a:prstGeom prst="rect">
              <a:avLst/>
            </a:prstGeom>
          </p:spPr>
        </p:pic>
        <p:pic>
          <p:nvPicPr>
            <p:cNvPr id="76" name="Imagen 75">
              <a:extLst>
                <a:ext uri="{FF2B5EF4-FFF2-40B4-BE49-F238E27FC236}">
                  <a16:creationId xmlns:a16="http://schemas.microsoft.com/office/drawing/2014/main" id="{D4E67E6C-5AF7-8E40-AAE4-3E9061021486}"/>
                </a:ext>
              </a:extLst>
            </p:cNvPr>
            <p:cNvPicPr>
              <a:picLocks noChangeAspect="1"/>
            </p:cNvPicPr>
            <p:nvPr/>
          </p:nvPicPr>
          <p:blipFill>
            <a:blip r:embed="rId19"/>
            <a:stretch>
              <a:fillRect/>
            </a:stretch>
          </p:blipFill>
          <p:spPr>
            <a:xfrm>
              <a:off x="2908899" y="4021846"/>
              <a:ext cx="1091507" cy="1087140"/>
            </a:xfrm>
            <a:prstGeom prst="rect">
              <a:avLst/>
            </a:prstGeom>
          </p:spPr>
        </p:pic>
      </p:grpSp>
      <p:grpSp>
        <p:nvGrpSpPr>
          <p:cNvPr id="91" name="Grupo 90">
            <a:extLst>
              <a:ext uri="{FF2B5EF4-FFF2-40B4-BE49-F238E27FC236}">
                <a16:creationId xmlns:a16="http://schemas.microsoft.com/office/drawing/2014/main" id="{D20F448C-BC82-4143-8509-611726039067}"/>
              </a:ext>
            </a:extLst>
          </p:cNvPr>
          <p:cNvGrpSpPr>
            <a:grpSpLocks noChangeAspect="1"/>
          </p:cNvGrpSpPr>
          <p:nvPr/>
        </p:nvGrpSpPr>
        <p:grpSpPr>
          <a:xfrm>
            <a:off x="8670382" y="933138"/>
            <a:ext cx="1920069" cy="2373094"/>
            <a:chOff x="1234555" y="2602013"/>
            <a:chExt cx="2709050" cy="3348229"/>
          </a:xfrm>
        </p:grpSpPr>
        <p:sp>
          <p:nvSpPr>
            <p:cNvPr id="92" name="Google Shape;109;gb21d4c34d8_0_29">
              <a:extLst>
                <a:ext uri="{FF2B5EF4-FFF2-40B4-BE49-F238E27FC236}">
                  <a16:creationId xmlns:a16="http://schemas.microsoft.com/office/drawing/2014/main" id="{5FC29003-B8DB-C244-9B8B-D40B0FA91C42}"/>
                </a:ext>
              </a:extLst>
            </p:cNvPr>
            <p:cNvSpPr/>
            <p:nvPr/>
          </p:nvSpPr>
          <p:spPr>
            <a:xfrm>
              <a:off x="1272324" y="2740899"/>
              <a:ext cx="1299553" cy="296876"/>
            </a:xfrm>
            <a:prstGeom prst="rect">
              <a:avLst/>
            </a:prstGeom>
            <a:noFill/>
            <a:ln>
              <a:noFill/>
            </a:ln>
          </p:spPr>
          <p:txBody>
            <a:bodyPr spcFirstLastPara="1" wrap="square" lIns="91425" tIns="45700" rIns="91425" bIns="45700" anchor="t" anchorCtr="0">
              <a:noAutofit/>
            </a:bodyPr>
            <a:lstStyle/>
            <a:p>
              <a:pPr marL="0" marR="0" lvl="0" indent="0" algn="just" defTabSz="914400" rtl="0" eaLnBrk="1" fontAlgn="auto" latinLnBrk="0" hangingPunct="1">
                <a:lnSpc>
                  <a:spcPct val="90000"/>
                </a:lnSpc>
                <a:spcBef>
                  <a:spcPts val="0"/>
                </a:spcBef>
                <a:spcAft>
                  <a:spcPts val="0"/>
                </a:spcAft>
                <a:buClr>
                  <a:srgbClr val="000000"/>
                </a:buClr>
                <a:buSzTx/>
                <a:buFont typeface="Arial"/>
                <a:buNone/>
                <a:tabLst/>
                <a:defRPr/>
              </a:pPr>
              <a:r>
                <a:rPr kumimoji="0" lang="es-ES" sz="700" b="1" i="0" u="none" strike="noStrike" kern="0" cap="none" spc="0" normalizeH="0" baseline="0" noProof="0" dirty="0">
                  <a:ln>
                    <a:noFill/>
                  </a:ln>
                  <a:solidFill>
                    <a:srgbClr val="000000"/>
                  </a:solidFill>
                  <a:effectLst/>
                  <a:uLnTx/>
                  <a:uFillTx/>
                  <a:latin typeface="Avenir"/>
                  <a:cs typeface="Arial"/>
                  <a:sym typeface="Arial"/>
                </a:rPr>
                <a:t>ARANTXA </a:t>
              </a:r>
            </a:p>
            <a:p>
              <a:pPr marL="0" marR="0" lvl="0" indent="0" algn="just" defTabSz="914400" rtl="0" eaLnBrk="1" fontAlgn="auto" latinLnBrk="0" hangingPunct="1">
                <a:lnSpc>
                  <a:spcPct val="90000"/>
                </a:lnSpc>
                <a:spcBef>
                  <a:spcPts val="0"/>
                </a:spcBef>
                <a:spcAft>
                  <a:spcPts val="0"/>
                </a:spcAft>
                <a:buClr>
                  <a:srgbClr val="000000"/>
                </a:buClr>
                <a:buSzTx/>
                <a:buFont typeface="Arial"/>
                <a:buNone/>
                <a:tabLst/>
                <a:defRPr/>
              </a:pPr>
              <a:r>
                <a:rPr kumimoji="0" lang="es-ES" sz="700" b="1" i="0" u="none" strike="noStrike" kern="0" cap="none" spc="0" normalizeH="0" baseline="0" noProof="0" dirty="0">
                  <a:ln>
                    <a:noFill/>
                  </a:ln>
                  <a:solidFill>
                    <a:srgbClr val="000000"/>
                  </a:solidFill>
                  <a:effectLst/>
                  <a:uLnTx/>
                  <a:uFillTx/>
                  <a:latin typeface="Avenir"/>
                  <a:cs typeface="Arial"/>
                  <a:sym typeface="Arial"/>
                </a:rPr>
                <a:t>AGUIRREZABALA</a:t>
              </a:r>
            </a:p>
          </p:txBody>
        </p:sp>
        <p:sp>
          <p:nvSpPr>
            <p:cNvPr id="93" name="Rectángulo 92">
              <a:extLst>
                <a:ext uri="{FF2B5EF4-FFF2-40B4-BE49-F238E27FC236}">
                  <a16:creationId xmlns:a16="http://schemas.microsoft.com/office/drawing/2014/main" id="{B33B5676-6716-AB47-9B40-2B5E7A3E1999}"/>
                </a:ext>
              </a:extLst>
            </p:cNvPr>
            <p:cNvSpPr/>
            <p:nvPr/>
          </p:nvSpPr>
          <p:spPr>
            <a:xfrm>
              <a:off x="3063327" y="5537619"/>
              <a:ext cx="880278" cy="412623"/>
            </a:xfrm>
            <a:prstGeom prst="rect">
              <a:avLst/>
            </a:prstGeom>
            <a:noFill/>
            <a:ln>
              <a:noFill/>
            </a:ln>
          </p:spPr>
          <p:txBody>
            <a:bodyPr spcFirstLastPara="1" wrap="square" lIns="91425" tIns="45700" rIns="91425" bIns="45700" anchor="t" anchorCtr="0">
              <a:noAutofit/>
            </a:bodyPr>
            <a:lstStyle/>
            <a:p>
              <a:pPr marL="0" marR="0" lvl="0" indent="0" algn="just" defTabSz="914400" rtl="0" eaLnBrk="1" fontAlgn="auto" latinLnBrk="0" hangingPunct="1">
                <a:lnSpc>
                  <a:spcPct val="90000"/>
                </a:lnSpc>
                <a:spcBef>
                  <a:spcPts val="0"/>
                </a:spcBef>
                <a:spcAft>
                  <a:spcPts val="0"/>
                </a:spcAft>
                <a:buClr>
                  <a:srgbClr val="000000"/>
                </a:buClr>
                <a:buSzTx/>
                <a:buFont typeface="Arial"/>
                <a:buNone/>
                <a:tabLst/>
                <a:defRPr/>
              </a:pPr>
              <a:r>
                <a:rPr kumimoji="0" lang="es-ES" sz="800" b="1" i="0" u="none" strike="noStrike" kern="0" cap="none" spc="0" normalizeH="0" baseline="0" noProof="0" dirty="0">
                  <a:ln>
                    <a:noFill/>
                  </a:ln>
                  <a:solidFill>
                    <a:srgbClr val="000000"/>
                  </a:solidFill>
                  <a:effectLst/>
                  <a:uLnTx/>
                  <a:uFillTx/>
                  <a:latin typeface="Avenir"/>
                  <a:cs typeface="Arial"/>
                  <a:sym typeface="Arial"/>
                </a:rPr>
                <a:t>KNG </a:t>
              </a:r>
            </a:p>
            <a:p>
              <a:pPr marL="0" marR="0" lvl="0" indent="0" algn="just" defTabSz="914400" rtl="0" eaLnBrk="1" fontAlgn="auto" latinLnBrk="0" hangingPunct="1">
                <a:lnSpc>
                  <a:spcPct val="90000"/>
                </a:lnSpc>
                <a:spcBef>
                  <a:spcPts val="0"/>
                </a:spcBef>
                <a:spcAft>
                  <a:spcPts val="0"/>
                </a:spcAft>
                <a:buClr>
                  <a:srgbClr val="000000"/>
                </a:buClr>
                <a:buSzTx/>
                <a:buFont typeface="Arial"/>
                <a:buNone/>
                <a:tabLst/>
                <a:defRPr/>
              </a:pPr>
              <a:r>
                <a:rPr kumimoji="0" lang="es-ES" sz="800" b="1" i="0" u="none" strike="noStrike" kern="0" cap="none" spc="0" normalizeH="0" baseline="0" noProof="0" dirty="0">
                  <a:ln>
                    <a:noFill/>
                  </a:ln>
                  <a:solidFill>
                    <a:srgbClr val="000000"/>
                  </a:solidFill>
                  <a:effectLst/>
                  <a:uLnTx/>
                  <a:uFillTx/>
                  <a:latin typeface="Avenir"/>
                  <a:cs typeface="Arial"/>
                  <a:sym typeface="Arial"/>
                </a:rPr>
                <a:t>GROUP</a:t>
              </a:r>
            </a:p>
          </p:txBody>
        </p:sp>
        <p:pic>
          <p:nvPicPr>
            <p:cNvPr id="94" name="Imagen 93">
              <a:extLst>
                <a:ext uri="{FF2B5EF4-FFF2-40B4-BE49-F238E27FC236}">
                  <a16:creationId xmlns:a16="http://schemas.microsoft.com/office/drawing/2014/main" id="{01469461-C5BB-B641-9E17-9BE59839AA6E}"/>
                </a:ext>
              </a:extLst>
            </p:cNvPr>
            <p:cNvPicPr>
              <a:picLocks noChangeAspect="1"/>
            </p:cNvPicPr>
            <p:nvPr/>
          </p:nvPicPr>
          <p:blipFill>
            <a:blip r:embed="rId20"/>
            <a:stretch>
              <a:fillRect/>
            </a:stretch>
          </p:blipFill>
          <p:spPr>
            <a:xfrm>
              <a:off x="1314408" y="3095278"/>
              <a:ext cx="1393166" cy="461465"/>
            </a:xfrm>
            <a:prstGeom prst="rect">
              <a:avLst/>
            </a:prstGeom>
          </p:spPr>
        </p:pic>
        <p:pic>
          <p:nvPicPr>
            <p:cNvPr id="95" name="Imagen 94">
              <a:extLst>
                <a:ext uri="{FF2B5EF4-FFF2-40B4-BE49-F238E27FC236}">
                  <a16:creationId xmlns:a16="http://schemas.microsoft.com/office/drawing/2014/main" id="{69C638D5-B63C-E14B-BA48-BF4F98ABE81B}"/>
                </a:ext>
              </a:extLst>
            </p:cNvPr>
            <p:cNvPicPr>
              <a:picLocks noChangeAspect="1"/>
            </p:cNvPicPr>
            <p:nvPr/>
          </p:nvPicPr>
          <p:blipFill>
            <a:blip r:embed="rId21"/>
            <a:stretch>
              <a:fillRect/>
            </a:stretch>
          </p:blipFill>
          <p:spPr>
            <a:xfrm>
              <a:off x="2352462" y="2602013"/>
              <a:ext cx="1421736" cy="585247"/>
            </a:xfrm>
            <a:prstGeom prst="rect">
              <a:avLst/>
            </a:prstGeom>
          </p:spPr>
        </p:pic>
        <p:pic>
          <p:nvPicPr>
            <p:cNvPr id="96" name="Imagen 95">
              <a:extLst>
                <a:ext uri="{FF2B5EF4-FFF2-40B4-BE49-F238E27FC236}">
                  <a16:creationId xmlns:a16="http://schemas.microsoft.com/office/drawing/2014/main" id="{CDC5A963-4F3E-B44A-A12D-FAE3F5B12D15}"/>
                </a:ext>
              </a:extLst>
            </p:cNvPr>
            <p:cNvPicPr>
              <a:picLocks noChangeAspect="1"/>
            </p:cNvPicPr>
            <p:nvPr/>
          </p:nvPicPr>
          <p:blipFill>
            <a:blip r:embed="rId22"/>
            <a:stretch>
              <a:fillRect/>
            </a:stretch>
          </p:blipFill>
          <p:spPr>
            <a:xfrm>
              <a:off x="2849114" y="3093448"/>
              <a:ext cx="827454" cy="481870"/>
            </a:xfrm>
            <a:prstGeom prst="rect">
              <a:avLst/>
            </a:prstGeom>
          </p:spPr>
        </p:pic>
        <p:pic>
          <p:nvPicPr>
            <p:cNvPr id="97" name="Imagen 96">
              <a:extLst>
                <a:ext uri="{FF2B5EF4-FFF2-40B4-BE49-F238E27FC236}">
                  <a16:creationId xmlns:a16="http://schemas.microsoft.com/office/drawing/2014/main" id="{715B0220-F362-D645-BE66-068D6DE36993}"/>
                </a:ext>
              </a:extLst>
            </p:cNvPr>
            <p:cNvPicPr>
              <a:picLocks noChangeAspect="1"/>
            </p:cNvPicPr>
            <p:nvPr/>
          </p:nvPicPr>
          <p:blipFill rotWithShape="1">
            <a:blip r:embed="rId23"/>
            <a:srcRect l="22275" t="28910" r="21217" b="29552"/>
            <a:stretch/>
          </p:blipFill>
          <p:spPr>
            <a:xfrm>
              <a:off x="1234555" y="3500891"/>
              <a:ext cx="1552871" cy="569741"/>
            </a:xfrm>
            <a:prstGeom prst="rect">
              <a:avLst/>
            </a:prstGeom>
          </p:spPr>
        </p:pic>
        <p:pic>
          <p:nvPicPr>
            <p:cNvPr id="98" name="Imagen 97">
              <a:extLst>
                <a:ext uri="{FF2B5EF4-FFF2-40B4-BE49-F238E27FC236}">
                  <a16:creationId xmlns:a16="http://schemas.microsoft.com/office/drawing/2014/main" id="{CE476D83-9E0A-1643-BA57-947C1155AE8E}"/>
                </a:ext>
              </a:extLst>
            </p:cNvPr>
            <p:cNvPicPr>
              <a:picLocks noChangeAspect="1"/>
            </p:cNvPicPr>
            <p:nvPr/>
          </p:nvPicPr>
          <p:blipFill>
            <a:blip r:embed="rId24"/>
            <a:stretch>
              <a:fillRect/>
            </a:stretch>
          </p:blipFill>
          <p:spPr>
            <a:xfrm>
              <a:off x="2849114" y="3616905"/>
              <a:ext cx="827454" cy="472831"/>
            </a:xfrm>
            <a:prstGeom prst="rect">
              <a:avLst/>
            </a:prstGeom>
          </p:spPr>
        </p:pic>
        <p:pic>
          <p:nvPicPr>
            <p:cNvPr id="99" name="Imagen 98">
              <a:extLst>
                <a:ext uri="{FF2B5EF4-FFF2-40B4-BE49-F238E27FC236}">
                  <a16:creationId xmlns:a16="http://schemas.microsoft.com/office/drawing/2014/main" id="{F8E33B56-84A5-5943-915A-9EA932648B26}"/>
                </a:ext>
              </a:extLst>
            </p:cNvPr>
            <p:cNvPicPr>
              <a:picLocks noChangeAspect="1"/>
            </p:cNvPicPr>
            <p:nvPr/>
          </p:nvPicPr>
          <p:blipFill>
            <a:blip r:embed="rId25"/>
            <a:stretch>
              <a:fillRect/>
            </a:stretch>
          </p:blipFill>
          <p:spPr>
            <a:xfrm>
              <a:off x="1272325" y="4533748"/>
              <a:ext cx="585420" cy="857843"/>
            </a:xfrm>
            <a:prstGeom prst="rect">
              <a:avLst/>
            </a:prstGeom>
          </p:spPr>
        </p:pic>
        <p:pic>
          <p:nvPicPr>
            <p:cNvPr id="100" name="Imagen 99">
              <a:extLst>
                <a:ext uri="{FF2B5EF4-FFF2-40B4-BE49-F238E27FC236}">
                  <a16:creationId xmlns:a16="http://schemas.microsoft.com/office/drawing/2014/main" id="{2CE90460-9752-BF43-804F-E73B949D1DDE}"/>
                </a:ext>
              </a:extLst>
            </p:cNvPr>
            <p:cNvPicPr>
              <a:picLocks noChangeAspect="1"/>
            </p:cNvPicPr>
            <p:nvPr/>
          </p:nvPicPr>
          <p:blipFill>
            <a:blip r:embed="rId26"/>
            <a:stretch>
              <a:fillRect/>
            </a:stretch>
          </p:blipFill>
          <p:spPr>
            <a:xfrm>
              <a:off x="2369311" y="4088739"/>
              <a:ext cx="1307257" cy="475842"/>
            </a:xfrm>
            <a:prstGeom prst="rect">
              <a:avLst/>
            </a:prstGeom>
          </p:spPr>
        </p:pic>
        <p:pic>
          <p:nvPicPr>
            <p:cNvPr id="101" name="Imagen 100">
              <a:extLst>
                <a:ext uri="{FF2B5EF4-FFF2-40B4-BE49-F238E27FC236}">
                  <a16:creationId xmlns:a16="http://schemas.microsoft.com/office/drawing/2014/main" id="{2BD61827-C9EF-F248-B8DD-9815081FAD9F}"/>
                </a:ext>
              </a:extLst>
            </p:cNvPr>
            <p:cNvPicPr>
              <a:picLocks noChangeAspect="1"/>
            </p:cNvPicPr>
            <p:nvPr/>
          </p:nvPicPr>
          <p:blipFill>
            <a:blip r:embed="rId27"/>
            <a:stretch>
              <a:fillRect/>
            </a:stretch>
          </p:blipFill>
          <p:spPr>
            <a:xfrm>
              <a:off x="1301121" y="4003257"/>
              <a:ext cx="1012688" cy="469129"/>
            </a:xfrm>
            <a:prstGeom prst="rect">
              <a:avLst/>
            </a:prstGeom>
          </p:spPr>
        </p:pic>
        <p:pic>
          <p:nvPicPr>
            <p:cNvPr id="102" name="Imagen 101">
              <a:extLst>
                <a:ext uri="{FF2B5EF4-FFF2-40B4-BE49-F238E27FC236}">
                  <a16:creationId xmlns:a16="http://schemas.microsoft.com/office/drawing/2014/main" id="{C3413575-A933-1949-9F18-6F97D9C00123}"/>
                </a:ext>
              </a:extLst>
            </p:cNvPr>
            <p:cNvPicPr>
              <a:picLocks noChangeAspect="1"/>
            </p:cNvPicPr>
            <p:nvPr/>
          </p:nvPicPr>
          <p:blipFill>
            <a:blip r:embed="rId28"/>
            <a:stretch>
              <a:fillRect/>
            </a:stretch>
          </p:blipFill>
          <p:spPr>
            <a:xfrm>
              <a:off x="2201847" y="4538629"/>
              <a:ext cx="1530224" cy="421884"/>
            </a:xfrm>
            <a:prstGeom prst="rect">
              <a:avLst/>
            </a:prstGeom>
          </p:spPr>
        </p:pic>
        <p:pic>
          <p:nvPicPr>
            <p:cNvPr id="103" name="Imagen 102">
              <a:extLst>
                <a:ext uri="{FF2B5EF4-FFF2-40B4-BE49-F238E27FC236}">
                  <a16:creationId xmlns:a16="http://schemas.microsoft.com/office/drawing/2014/main" id="{A385AB77-C251-384D-A198-04F46AEF567B}"/>
                </a:ext>
              </a:extLst>
            </p:cNvPr>
            <p:cNvPicPr>
              <a:picLocks noChangeAspect="1"/>
            </p:cNvPicPr>
            <p:nvPr/>
          </p:nvPicPr>
          <p:blipFill>
            <a:blip r:embed="rId29"/>
            <a:stretch>
              <a:fillRect/>
            </a:stretch>
          </p:blipFill>
          <p:spPr>
            <a:xfrm>
              <a:off x="1268732" y="5440680"/>
              <a:ext cx="1794598" cy="478287"/>
            </a:xfrm>
            <a:prstGeom prst="rect">
              <a:avLst/>
            </a:prstGeom>
          </p:spPr>
        </p:pic>
        <p:pic>
          <p:nvPicPr>
            <p:cNvPr id="104" name="Imagen 103">
              <a:extLst>
                <a:ext uri="{FF2B5EF4-FFF2-40B4-BE49-F238E27FC236}">
                  <a16:creationId xmlns:a16="http://schemas.microsoft.com/office/drawing/2014/main" id="{597F74D7-22A1-234E-8CEA-2AEB2034B8C4}"/>
                </a:ext>
              </a:extLst>
            </p:cNvPr>
            <p:cNvPicPr>
              <a:picLocks noChangeAspect="1"/>
            </p:cNvPicPr>
            <p:nvPr/>
          </p:nvPicPr>
          <p:blipFill>
            <a:blip r:embed="rId30"/>
            <a:stretch>
              <a:fillRect/>
            </a:stretch>
          </p:blipFill>
          <p:spPr>
            <a:xfrm>
              <a:off x="2224756" y="4992677"/>
              <a:ext cx="1507315" cy="416729"/>
            </a:xfrm>
            <a:prstGeom prst="rect">
              <a:avLst/>
            </a:prstGeom>
          </p:spPr>
        </p:pic>
      </p:grpSp>
      <p:grpSp>
        <p:nvGrpSpPr>
          <p:cNvPr id="105" name="Grupo 104">
            <a:extLst>
              <a:ext uri="{FF2B5EF4-FFF2-40B4-BE49-F238E27FC236}">
                <a16:creationId xmlns:a16="http://schemas.microsoft.com/office/drawing/2014/main" id="{C90AE39C-9E45-3B44-AFA1-66C0BEA41399}"/>
              </a:ext>
            </a:extLst>
          </p:cNvPr>
          <p:cNvGrpSpPr>
            <a:grpSpLocks noChangeAspect="1"/>
          </p:cNvGrpSpPr>
          <p:nvPr/>
        </p:nvGrpSpPr>
        <p:grpSpPr>
          <a:xfrm>
            <a:off x="1726849" y="3453494"/>
            <a:ext cx="1800000" cy="1466398"/>
            <a:chOff x="4917731" y="2957650"/>
            <a:chExt cx="2664858" cy="2170968"/>
          </a:xfrm>
        </p:grpSpPr>
        <p:sp>
          <p:nvSpPr>
            <p:cNvPr id="106" name="Google Shape;109;gb21d4c34d8_0_29">
              <a:extLst>
                <a:ext uri="{FF2B5EF4-FFF2-40B4-BE49-F238E27FC236}">
                  <a16:creationId xmlns:a16="http://schemas.microsoft.com/office/drawing/2014/main" id="{3BF1A9D0-F97A-C64F-8C41-FEE0FF6D371C}"/>
                </a:ext>
              </a:extLst>
            </p:cNvPr>
            <p:cNvSpPr/>
            <p:nvPr/>
          </p:nvSpPr>
          <p:spPr>
            <a:xfrm>
              <a:off x="6359187" y="4450611"/>
              <a:ext cx="1145737" cy="678007"/>
            </a:xfrm>
            <a:prstGeom prst="rect">
              <a:avLst/>
            </a:prstGeom>
            <a:noFill/>
            <a:ln>
              <a:noFill/>
            </a:ln>
          </p:spPr>
          <p:txBody>
            <a:bodyPr spcFirstLastPara="1" wrap="square" lIns="91425" tIns="45700" rIns="91425" bIns="45700" anchor="t" anchorCtr="0">
              <a:noAutofit/>
            </a:bodyPr>
            <a:lstStyle/>
            <a:p>
              <a:pPr marL="0" marR="0" lvl="0" indent="0" algn="r" defTabSz="914400" rtl="0" eaLnBrk="1" fontAlgn="auto" latinLnBrk="0" hangingPunct="1">
                <a:lnSpc>
                  <a:spcPct val="120000"/>
                </a:lnSpc>
                <a:spcBef>
                  <a:spcPts val="0"/>
                </a:spcBef>
                <a:spcAft>
                  <a:spcPts val="0"/>
                </a:spcAft>
                <a:buClr>
                  <a:srgbClr val="000000"/>
                </a:buClr>
                <a:buSzTx/>
                <a:buFont typeface="Arial"/>
                <a:buNone/>
                <a:tabLst/>
                <a:defRPr/>
              </a:pPr>
              <a:r>
                <a:rPr kumimoji="0" lang="es-ES" sz="800" b="1" i="0" u="none" strike="noStrike" kern="0" cap="none" spc="0" normalizeH="0" baseline="0" noProof="0" dirty="0">
                  <a:ln>
                    <a:noFill/>
                  </a:ln>
                  <a:solidFill>
                    <a:srgbClr val="000000"/>
                  </a:solidFill>
                  <a:effectLst/>
                  <a:uLnTx/>
                  <a:uFillTx/>
                  <a:latin typeface="Avenir"/>
                  <a:cs typeface="Arial"/>
                  <a:sym typeface="Arial"/>
                </a:rPr>
                <a:t>EUSKABEA</a:t>
              </a:r>
            </a:p>
            <a:p>
              <a:pPr marL="0" marR="0" lvl="0" indent="0" algn="r" defTabSz="914400" rtl="0" eaLnBrk="1" fontAlgn="auto" latinLnBrk="0" hangingPunct="1">
                <a:lnSpc>
                  <a:spcPct val="120000"/>
                </a:lnSpc>
                <a:spcBef>
                  <a:spcPts val="0"/>
                </a:spcBef>
                <a:spcAft>
                  <a:spcPts val="0"/>
                </a:spcAft>
                <a:buClr>
                  <a:srgbClr val="000000"/>
                </a:buClr>
                <a:buSzTx/>
                <a:buFont typeface="Arial"/>
                <a:buNone/>
                <a:tabLst/>
                <a:defRPr/>
              </a:pPr>
              <a:r>
                <a:rPr kumimoji="0" lang="es-ES" sz="800" b="1" i="0" u="none" strike="noStrike" kern="0" cap="none" spc="0" normalizeH="0" baseline="0" noProof="0" dirty="0">
                  <a:ln>
                    <a:noFill/>
                  </a:ln>
                  <a:solidFill>
                    <a:srgbClr val="000000"/>
                  </a:solidFill>
                  <a:effectLst/>
                  <a:uLnTx/>
                  <a:uFillTx/>
                  <a:latin typeface="Avenir"/>
                  <a:cs typeface="Arial"/>
                  <a:sym typeface="Arial"/>
                </a:rPr>
                <a:t>MASSER</a:t>
              </a:r>
            </a:p>
            <a:p>
              <a:pPr marL="0" marR="0" lvl="0" indent="0" algn="r" defTabSz="914400" rtl="0" eaLnBrk="1" fontAlgn="auto" latinLnBrk="0" hangingPunct="1">
                <a:lnSpc>
                  <a:spcPct val="120000"/>
                </a:lnSpc>
                <a:spcBef>
                  <a:spcPts val="0"/>
                </a:spcBef>
                <a:spcAft>
                  <a:spcPts val="0"/>
                </a:spcAft>
                <a:buClr>
                  <a:srgbClr val="000000"/>
                </a:buClr>
                <a:buSzTx/>
                <a:buFont typeface="Arial"/>
                <a:buNone/>
                <a:tabLst/>
                <a:defRPr/>
              </a:pPr>
              <a:r>
                <a:rPr kumimoji="0" lang="es-ES" sz="800" b="1" i="0" u="none" strike="noStrike" kern="0" cap="none" spc="0" normalizeH="0" baseline="0" noProof="0" dirty="0">
                  <a:ln>
                    <a:noFill/>
                  </a:ln>
                  <a:solidFill>
                    <a:srgbClr val="000000"/>
                  </a:solidFill>
                  <a:effectLst/>
                  <a:uLnTx/>
                  <a:uFillTx/>
                  <a:latin typeface="Avenir"/>
                  <a:cs typeface="Arial"/>
                  <a:sym typeface="Arial"/>
                </a:rPr>
                <a:t>ONDOAN</a:t>
              </a:r>
            </a:p>
          </p:txBody>
        </p:sp>
        <p:pic>
          <p:nvPicPr>
            <p:cNvPr id="107" name="Imagen 106">
              <a:extLst>
                <a:ext uri="{FF2B5EF4-FFF2-40B4-BE49-F238E27FC236}">
                  <a16:creationId xmlns:a16="http://schemas.microsoft.com/office/drawing/2014/main" id="{7ACC1EDE-ABC7-9E46-AC15-FB9437F5E85C}"/>
                </a:ext>
              </a:extLst>
            </p:cNvPr>
            <p:cNvPicPr>
              <a:picLocks noChangeAspect="1"/>
            </p:cNvPicPr>
            <p:nvPr/>
          </p:nvPicPr>
          <p:blipFill>
            <a:blip r:embed="rId31"/>
            <a:stretch>
              <a:fillRect/>
            </a:stretch>
          </p:blipFill>
          <p:spPr>
            <a:xfrm>
              <a:off x="4952781" y="2957650"/>
              <a:ext cx="2514819" cy="578883"/>
            </a:xfrm>
            <a:prstGeom prst="rect">
              <a:avLst/>
            </a:prstGeom>
          </p:spPr>
        </p:pic>
        <p:pic>
          <p:nvPicPr>
            <p:cNvPr id="108" name="Imagen 107">
              <a:extLst>
                <a:ext uri="{FF2B5EF4-FFF2-40B4-BE49-F238E27FC236}">
                  <a16:creationId xmlns:a16="http://schemas.microsoft.com/office/drawing/2014/main" id="{B87348DB-B0A7-3049-87D2-BC0EABE6DE3E}"/>
                </a:ext>
              </a:extLst>
            </p:cNvPr>
            <p:cNvPicPr>
              <a:picLocks noChangeAspect="1"/>
            </p:cNvPicPr>
            <p:nvPr/>
          </p:nvPicPr>
          <p:blipFill>
            <a:blip r:embed="rId32"/>
            <a:stretch>
              <a:fillRect/>
            </a:stretch>
          </p:blipFill>
          <p:spPr>
            <a:xfrm>
              <a:off x="4917731" y="4473324"/>
              <a:ext cx="1277535" cy="578883"/>
            </a:xfrm>
            <a:prstGeom prst="rect">
              <a:avLst/>
            </a:prstGeom>
          </p:spPr>
        </p:pic>
        <p:pic>
          <p:nvPicPr>
            <p:cNvPr id="109" name="Imagen 108">
              <a:extLst>
                <a:ext uri="{FF2B5EF4-FFF2-40B4-BE49-F238E27FC236}">
                  <a16:creationId xmlns:a16="http://schemas.microsoft.com/office/drawing/2014/main" id="{349617F9-AFDC-FE4E-B8BF-334CC7196590}"/>
                </a:ext>
              </a:extLst>
            </p:cNvPr>
            <p:cNvPicPr>
              <a:picLocks noChangeAspect="1"/>
            </p:cNvPicPr>
            <p:nvPr/>
          </p:nvPicPr>
          <p:blipFill>
            <a:blip r:embed="rId33"/>
            <a:stretch>
              <a:fillRect/>
            </a:stretch>
          </p:blipFill>
          <p:spPr>
            <a:xfrm>
              <a:off x="6167850" y="3535782"/>
              <a:ext cx="1414739" cy="506436"/>
            </a:xfrm>
            <a:prstGeom prst="rect">
              <a:avLst/>
            </a:prstGeom>
          </p:spPr>
        </p:pic>
        <p:pic>
          <p:nvPicPr>
            <p:cNvPr id="110" name="Imagen 109">
              <a:extLst>
                <a:ext uri="{FF2B5EF4-FFF2-40B4-BE49-F238E27FC236}">
                  <a16:creationId xmlns:a16="http://schemas.microsoft.com/office/drawing/2014/main" id="{9BD56115-D144-9B48-8393-59A59182DECB}"/>
                </a:ext>
              </a:extLst>
            </p:cNvPr>
            <p:cNvPicPr>
              <a:picLocks noChangeAspect="1"/>
            </p:cNvPicPr>
            <p:nvPr/>
          </p:nvPicPr>
          <p:blipFill rotWithShape="1">
            <a:blip r:embed="rId34"/>
            <a:srcRect t="12488" b="34889"/>
            <a:stretch/>
          </p:blipFill>
          <p:spPr>
            <a:xfrm>
              <a:off x="6024151" y="4022697"/>
              <a:ext cx="1096515" cy="408238"/>
            </a:xfrm>
            <a:prstGeom prst="rect">
              <a:avLst/>
            </a:prstGeom>
          </p:spPr>
        </p:pic>
        <p:pic>
          <p:nvPicPr>
            <p:cNvPr id="111" name="Imagen 110">
              <a:extLst>
                <a:ext uri="{FF2B5EF4-FFF2-40B4-BE49-F238E27FC236}">
                  <a16:creationId xmlns:a16="http://schemas.microsoft.com/office/drawing/2014/main" id="{A49AE7F7-99E8-D544-B55F-36C44DF5AEAF}"/>
                </a:ext>
              </a:extLst>
            </p:cNvPr>
            <p:cNvPicPr>
              <a:picLocks noChangeAspect="1"/>
            </p:cNvPicPr>
            <p:nvPr/>
          </p:nvPicPr>
          <p:blipFill>
            <a:blip r:embed="rId35"/>
            <a:stretch>
              <a:fillRect/>
            </a:stretch>
          </p:blipFill>
          <p:spPr>
            <a:xfrm>
              <a:off x="4932199" y="3645927"/>
              <a:ext cx="1032233" cy="720000"/>
            </a:xfrm>
            <a:prstGeom prst="rect">
              <a:avLst/>
            </a:prstGeom>
          </p:spPr>
        </p:pic>
      </p:grpSp>
      <p:grpSp>
        <p:nvGrpSpPr>
          <p:cNvPr id="112" name="Grupo 111">
            <a:extLst>
              <a:ext uri="{FF2B5EF4-FFF2-40B4-BE49-F238E27FC236}">
                <a16:creationId xmlns:a16="http://schemas.microsoft.com/office/drawing/2014/main" id="{56542680-6FCD-F44C-AB5F-97A5D5CC7214}"/>
              </a:ext>
            </a:extLst>
          </p:cNvPr>
          <p:cNvGrpSpPr>
            <a:grpSpLocks noChangeAspect="1"/>
          </p:cNvGrpSpPr>
          <p:nvPr/>
        </p:nvGrpSpPr>
        <p:grpSpPr>
          <a:xfrm>
            <a:off x="4040791" y="3790679"/>
            <a:ext cx="1800000" cy="990349"/>
            <a:chOff x="809587" y="1546130"/>
            <a:chExt cx="3328074" cy="1831086"/>
          </a:xfrm>
        </p:grpSpPr>
        <p:sp>
          <p:nvSpPr>
            <p:cNvPr id="113" name="Google Shape;109;gb21d4c34d8_0_29">
              <a:extLst>
                <a:ext uri="{FF2B5EF4-FFF2-40B4-BE49-F238E27FC236}">
                  <a16:creationId xmlns:a16="http://schemas.microsoft.com/office/drawing/2014/main" id="{46F82DD4-E5E2-3D4A-B78B-553E28AE75BA}"/>
                </a:ext>
              </a:extLst>
            </p:cNvPr>
            <p:cNvSpPr/>
            <p:nvPr/>
          </p:nvSpPr>
          <p:spPr>
            <a:xfrm>
              <a:off x="2116890" y="2792652"/>
              <a:ext cx="1774107" cy="533166"/>
            </a:xfrm>
            <a:prstGeom prst="rect">
              <a:avLst/>
            </a:prstGeom>
            <a:noFill/>
            <a:ln>
              <a:noFill/>
            </a:ln>
          </p:spPr>
          <p:txBody>
            <a:bodyPr spcFirstLastPara="1" wrap="square" lIns="91425" tIns="45700" rIns="91425" bIns="45700" anchor="t" anchorCtr="0">
              <a:noAutofit/>
            </a:bodyPr>
            <a:lstStyle/>
            <a:p>
              <a:pPr marL="0" marR="0" lvl="0" indent="0" algn="ctr" defTabSz="914400" rtl="0" eaLnBrk="1" fontAlgn="auto" latinLnBrk="0" hangingPunct="1">
                <a:lnSpc>
                  <a:spcPct val="120000"/>
                </a:lnSpc>
                <a:spcBef>
                  <a:spcPts val="0"/>
                </a:spcBef>
                <a:spcAft>
                  <a:spcPts val="0"/>
                </a:spcAft>
                <a:buClr>
                  <a:srgbClr val="000000"/>
                </a:buClr>
                <a:buSzTx/>
                <a:buFont typeface="Arial"/>
                <a:buNone/>
                <a:tabLst/>
                <a:defRPr/>
              </a:pPr>
              <a:r>
                <a:rPr kumimoji="0" lang="es-ES" sz="800" b="1" i="0" u="none" strike="noStrike" kern="0" cap="none" spc="0" normalizeH="0" baseline="0" noProof="0" dirty="0">
                  <a:ln>
                    <a:noFill/>
                  </a:ln>
                  <a:solidFill>
                    <a:srgbClr val="000000"/>
                  </a:solidFill>
                  <a:effectLst/>
                  <a:uLnTx/>
                  <a:uFillTx/>
                  <a:latin typeface="Avenir"/>
                  <a:cs typeface="Arial"/>
                  <a:sym typeface="Arial"/>
                </a:rPr>
                <a:t>SEIGRABOST</a:t>
              </a:r>
            </a:p>
            <a:p>
              <a:pPr marL="0" marR="0" lvl="0" indent="0" algn="ctr" defTabSz="914400" rtl="0" eaLnBrk="1" fontAlgn="auto" latinLnBrk="0" hangingPunct="1">
                <a:lnSpc>
                  <a:spcPct val="120000"/>
                </a:lnSpc>
                <a:spcBef>
                  <a:spcPts val="0"/>
                </a:spcBef>
                <a:spcAft>
                  <a:spcPts val="0"/>
                </a:spcAft>
                <a:buClr>
                  <a:srgbClr val="000000"/>
                </a:buClr>
                <a:buSzTx/>
                <a:buFont typeface="Arial"/>
                <a:buNone/>
                <a:tabLst/>
                <a:defRPr/>
              </a:pPr>
              <a:r>
                <a:rPr kumimoji="0" lang="es-ES" sz="800" b="1" i="0" u="none" strike="noStrike" kern="0" cap="none" spc="0" normalizeH="0" baseline="0" noProof="0" dirty="0">
                  <a:ln>
                    <a:noFill/>
                  </a:ln>
                  <a:solidFill>
                    <a:srgbClr val="000000"/>
                  </a:solidFill>
                  <a:effectLst/>
                  <a:uLnTx/>
                  <a:uFillTx/>
                  <a:latin typeface="Avenir"/>
                  <a:cs typeface="Arial"/>
                  <a:sym typeface="Arial"/>
                </a:rPr>
                <a:t>VALORIZACIÓN</a:t>
              </a:r>
            </a:p>
          </p:txBody>
        </p:sp>
        <p:pic>
          <p:nvPicPr>
            <p:cNvPr id="114" name="Imagen 113">
              <a:extLst>
                <a:ext uri="{FF2B5EF4-FFF2-40B4-BE49-F238E27FC236}">
                  <a16:creationId xmlns:a16="http://schemas.microsoft.com/office/drawing/2014/main" id="{593A0891-9EF7-284F-B351-B1BF23515339}"/>
                </a:ext>
              </a:extLst>
            </p:cNvPr>
            <p:cNvPicPr>
              <a:picLocks noChangeAspect="1"/>
            </p:cNvPicPr>
            <p:nvPr/>
          </p:nvPicPr>
          <p:blipFill>
            <a:blip r:embed="rId36"/>
            <a:stretch>
              <a:fillRect/>
            </a:stretch>
          </p:blipFill>
          <p:spPr>
            <a:xfrm>
              <a:off x="809587" y="1546130"/>
              <a:ext cx="1379044" cy="628844"/>
            </a:xfrm>
            <a:prstGeom prst="rect">
              <a:avLst/>
            </a:prstGeom>
          </p:spPr>
        </p:pic>
        <p:pic>
          <p:nvPicPr>
            <p:cNvPr id="115" name="Imagen 114">
              <a:extLst>
                <a:ext uri="{FF2B5EF4-FFF2-40B4-BE49-F238E27FC236}">
                  <a16:creationId xmlns:a16="http://schemas.microsoft.com/office/drawing/2014/main" id="{D9D0D65D-3582-E64A-B009-22DE6FC46D51}"/>
                </a:ext>
              </a:extLst>
            </p:cNvPr>
            <p:cNvPicPr>
              <a:picLocks noChangeAspect="1"/>
            </p:cNvPicPr>
            <p:nvPr/>
          </p:nvPicPr>
          <p:blipFill>
            <a:blip r:embed="rId37"/>
            <a:stretch>
              <a:fillRect/>
            </a:stretch>
          </p:blipFill>
          <p:spPr>
            <a:xfrm>
              <a:off x="1870227" y="2250082"/>
              <a:ext cx="2267434" cy="429193"/>
            </a:xfrm>
            <a:prstGeom prst="rect">
              <a:avLst/>
            </a:prstGeom>
          </p:spPr>
        </p:pic>
        <p:pic>
          <p:nvPicPr>
            <p:cNvPr id="116" name="Imagen 115">
              <a:extLst>
                <a:ext uri="{FF2B5EF4-FFF2-40B4-BE49-F238E27FC236}">
                  <a16:creationId xmlns:a16="http://schemas.microsoft.com/office/drawing/2014/main" id="{FB77798B-11F6-954B-B0E2-968FB3E0F8CF}"/>
                </a:ext>
              </a:extLst>
            </p:cNvPr>
            <p:cNvPicPr>
              <a:picLocks noChangeAspect="1"/>
            </p:cNvPicPr>
            <p:nvPr/>
          </p:nvPicPr>
          <p:blipFill>
            <a:blip r:embed="rId38"/>
            <a:stretch>
              <a:fillRect/>
            </a:stretch>
          </p:blipFill>
          <p:spPr>
            <a:xfrm>
              <a:off x="2253159" y="1550350"/>
              <a:ext cx="1884502" cy="628844"/>
            </a:xfrm>
            <a:prstGeom prst="rect">
              <a:avLst/>
            </a:prstGeom>
          </p:spPr>
        </p:pic>
        <p:pic>
          <p:nvPicPr>
            <p:cNvPr id="117" name="Imagen 116">
              <a:extLst>
                <a:ext uri="{FF2B5EF4-FFF2-40B4-BE49-F238E27FC236}">
                  <a16:creationId xmlns:a16="http://schemas.microsoft.com/office/drawing/2014/main" id="{3B940599-FC75-4144-BB52-D27072B93FD4}"/>
                </a:ext>
              </a:extLst>
            </p:cNvPr>
            <p:cNvPicPr>
              <a:picLocks noChangeAspect="1"/>
            </p:cNvPicPr>
            <p:nvPr/>
          </p:nvPicPr>
          <p:blipFill>
            <a:blip r:embed="rId39"/>
            <a:stretch>
              <a:fillRect/>
            </a:stretch>
          </p:blipFill>
          <p:spPr>
            <a:xfrm>
              <a:off x="809587" y="2252891"/>
              <a:ext cx="937767" cy="1124325"/>
            </a:xfrm>
            <a:prstGeom prst="rect">
              <a:avLst/>
            </a:prstGeom>
          </p:spPr>
        </p:pic>
      </p:grpSp>
      <p:grpSp>
        <p:nvGrpSpPr>
          <p:cNvPr id="118" name="Grupo 117">
            <a:extLst>
              <a:ext uri="{FF2B5EF4-FFF2-40B4-BE49-F238E27FC236}">
                <a16:creationId xmlns:a16="http://schemas.microsoft.com/office/drawing/2014/main" id="{E4A95CA7-799E-E642-865A-CB19E83CC327}"/>
              </a:ext>
            </a:extLst>
          </p:cNvPr>
          <p:cNvGrpSpPr>
            <a:grpSpLocks noChangeAspect="1"/>
          </p:cNvGrpSpPr>
          <p:nvPr/>
        </p:nvGrpSpPr>
        <p:grpSpPr>
          <a:xfrm>
            <a:off x="6321685" y="3460012"/>
            <a:ext cx="1800000" cy="1615536"/>
            <a:chOff x="1143612" y="1430440"/>
            <a:chExt cx="2553268" cy="2291609"/>
          </a:xfrm>
        </p:grpSpPr>
        <p:sp>
          <p:nvSpPr>
            <p:cNvPr id="119" name="Google Shape;109;gb21d4c34d8_0_29">
              <a:extLst>
                <a:ext uri="{FF2B5EF4-FFF2-40B4-BE49-F238E27FC236}">
                  <a16:creationId xmlns:a16="http://schemas.microsoft.com/office/drawing/2014/main" id="{6D56D73F-D9DD-3649-BE8C-01BBF9BE5831}"/>
                </a:ext>
              </a:extLst>
            </p:cNvPr>
            <p:cNvSpPr/>
            <p:nvPr/>
          </p:nvSpPr>
          <p:spPr>
            <a:xfrm>
              <a:off x="2383042" y="3116376"/>
              <a:ext cx="1313838" cy="518364"/>
            </a:xfrm>
            <a:prstGeom prst="rect">
              <a:avLst/>
            </a:prstGeom>
            <a:noFill/>
            <a:ln>
              <a:noFill/>
            </a:ln>
          </p:spPr>
          <p:txBody>
            <a:bodyPr spcFirstLastPara="1" wrap="square" lIns="91425" tIns="45700" rIns="91425" bIns="45700" anchor="t" anchorCtr="0">
              <a:noAutofit/>
            </a:bodyPr>
            <a:lstStyle/>
            <a:p>
              <a:pPr marL="0" marR="0" lvl="0" indent="0" algn="ctr" defTabSz="914400" rtl="0" eaLnBrk="1" fontAlgn="auto" latinLnBrk="0" hangingPunct="1">
                <a:lnSpc>
                  <a:spcPct val="120000"/>
                </a:lnSpc>
                <a:spcBef>
                  <a:spcPts val="0"/>
                </a:spcBef>
                <a:spcAft>
                  <a:spcPts val="0"/>
                </a:spcAft>
                <a:buClr>
                  <a:srgbClr val="000000"/>
                </a:buClr>
                <a:buSzTx/>
                <a:buFont typeface="Arial"/>
                <a:buNone/>
                <a:tabLst/>
                <a:defRPr/>
              </a:pPr>
              <a:r>
                <a:rPr kumimoji="0" lang="es-ES" sz="900" b="1" i="0" u="none" strike="noStrike" kern="0" cap="none" spc="0" normalizeH="0" baseline="0" noProof="0" dirty="0">
                  <a:ln>
                    <a:noFill/>
                  </a:ln>
                  <a:solidFill>
                    <a:srgbClr val="000000"/>
                  </a:solidFill>
                  <a:effectLst/>
                  <a:uLnTx/>
                  <a:uFillTx/>
                  <a:latin typeface="Avenir"/>
                  <a:cs typeface="Arial"/>
                  <a:sym typeface="Arial"/>
                </a:rPr>
                <a:t>ASFALTIA</a:t>
              </a:r>
            </a:p>
            <a:p>
              <a:pPr marL="0" marR="0" lvl="0" indent="0" algn="ctr" defTabSz="914400" rtl="0" eaLnBrk="1" fontAlgn="auto" latinLnBrk="0" hangingPunct="1">
                <a:lnSpc>
                  <a:spcPct val="120000"/>
                </a:lnSpc>
                <a:spcBef>
                  <a:spcPts val="0"/>
                </a:spcBef>
                <a:spcAft>
                  <a:spcPts val="0"/>
                </a:spcAft>
                <a:buClr>
                  <a:srgbClr val="000000"/>
                </a:buClr>
                <a:buSzTx/>
                <a:buFont typeface="Arial"/>
                <a:buNone/>
                <a:tabLst/>
                <a:defRPr/>
              </a:pPr>
              <a:r>
                <a:rPr kumimoji="0" lang="es-ES" sz="900" b="1" i="0" u="none" strike="noStrike" kern="0" cap="none" spc="0" normalizeH="0" baseline="0" noProof="0" dirty="0">
                  <a:ln>
                    <a:noFill/>
                  </a:ln>
                  <a:solidFill>
                    <a:srgbClr val="000000"/>
                  </a:solidFill>
                  <a:effectLst/>
                  <a:uLnTx/>
                  <a:uFillTx/>
                  <a:latin typeface="Avenir"/>
                  <a:cs typeface="Arial"/>
                  <a:sym typeface="Arial"/>
                </a:rPr>
                <a:t>SERBITZU</a:t>
              </a:r>
            </a:p>
            <a:p>
              <a:pPr marL="0" marR="0" lvl="0" indent="0" algn="ctr" defTabSz="914400" rtl="0" eaLnBrk="1" fontAlgn="auto" latinLnBrk="0" hangingPunct="1">
                <a:lnSpc>
                  <a:spcPct val="120000"/>
                </a:lnSpc>
                <a:spcBef>
                  <a:spcPts val="0"/>
                </a:spcBef>
                <a:spcAft>
                  <a:spcPts val="0"/>
                </a:spcAft>
                <a:buClr>
                  <a:srgbClr val="000000"/>
                </a:buClr>
                <a:buSzTx/>
                <a:buFont typeface="Arial"/>
                <a:buNone/>
                <a:tabLst/>
                <a:defRPr/>
              </a:pPr>
              <a:endParaRPr kumimoji="0" lang="es-ES" sz="900" b="1" i="0" u="none" strike="noStrike" kern="0" cap="none" spc="0" normalizeH="0" baseline="0" noProof="0" dirty="0">
                <a:ln>
                  <a:noFill/>
                </a:ln>
                <a:solidFill>
                  <a:srgbClr val="000000"/>
                </a:solidFill>
                <a:effectLst/>
                <a:uLnTx/>
                <a:uFillTx/>
                <a:latin typeface="Avenir"/>
                <a:cs typeface="Arial"/>
                <a:sym typeface="Arial"/>
              </a:endParaRPr>
            </a:p>
          </p:txBody>
        </p:sp>
        <p:pic>
          <p:nvPicPr>
            <p:cNvPr id="120" name="Imagen 119">
              <a:extLst>
                <a:ext uri="{FF2B5EF4-FFF2-40B4-BE49-F238E27FC236}">
                  <a16:creationId xmlns:a16="http://schemas.microsoft.com/office/drawing/2014/main" id="{1C7317C5-EFE5-E849-B75B-D592C2080FF0}"/>
                </a:ext>
              </a:extLst>
            </p:cNvPr>
            <p:cNvPicPr>
              <a:picLocks noChangeAspect="1"/>
            </p:cNvPicPr>
            <p:nvPr/>
          </p:nvPicPr>
          <p:blipFill>
            <a:blip r:embed="rId40"/>
            <a:stretch>
              <a:fillRect/>
            </a:stretch>
          </p:blipFill>
          <p:spPr>
            <a:xfrm>
              <a:off x="1143612" y="1430440"/>
              <a:ext cx="720000" cy="720000"/>
            </a:xfrm>
            <a:prstGeom prst="rect">
              <a:avLst/>
            </a:prstGeom>
          </p:spPr>
        </p:pic>
        <p:pic>
          <p:nvPicPr>
            <p:cNvPr id="121" name="Imagen 120">
              <a:extLst>
                <a:ext uri="{FF2B5EF4-FFF2-40B4-BE49-F238E27FC236}">
                  <a16:creationId xmlns:a16="http://schemas.microsoft.com/office/drawing/2014/main" id="{4EE6E7CC-B939-AE43-8772-8BDF182052EF}"/>
                </a:ext>
              </a:extLst>
            </p:cNvPr>
            <p:cNvPicPr>
              <a:picLocks noChangeAspect="1"/>
            </p:cNvPicPr>
            <p:nvPr/>
          </p:nvPicPr>
          <p:blipFill>
            <a:blip r:embed="rId41"/>
            <a:stretch>
              <a:fillRect/>
            </a:stretch>
          </p:blipFill>
          <p:spPr>
            <a:xfrm>
              <a:off x="1924572" y="1430440"/>
              <a:ext cx="1772308" cy="720000"/>
            </a:xfrm>
            <a:prstGeom prst="rect">
              <a:avLst/>
            </a:prstGeom>
          </p:spPr>
        </p:pic>
        <p:pic>
          <p:nvPicPr>
            <p:cNvPr id="122" name="Imagen 121">
              <a:extLst>
                <a:ext uri="{FF2B5EF4-FFF2-40B4-BE49-F238E27FC236}">
                  <a16:creationId xmlns:a16="http://schemas.microsoft.com/office/drawing/2014/main" id="{D97416E0-6902-914A-B1A6-2C129B0A14C9}"/>
                </a:ext>
              </a:extLst>
            </p:cNvPr>
            <p:cNvPicPr>
              <a:picLocks noChangeAspect="1"/>
            </p:cNvPicPr>
            <p:nvPr/>
          </p:nvPicPr>
          <p:blipFill>
            <a:blip r:embed="rId42"/>
            <a:stretch>
              <a:fillRect/>
            </a:stretch>
          </p:blipFill>
          <p:spPr>
            <a:xfrm>
              <a:off x="1143612" y="3005410"/>
              <a:ext cx="1313838" cy="716639"/>
            </a:xfrm>
            <a:prstGeom prst="rect">
              <a:avLst/>
            </a:prstGeom>
          </p:spPr>
        </p:pic>
        <p:pic>
          <p:nvPicPr>
            <p:cNvPr id="123" name="Imagen 122">
              <a:extLst>
                <a:ext uri="{FF2B5EF4-FFF2-40B4-BE49-F238E27FC236}">
                  <a16:creationId xmlns:a16="http://schemas.microsoft.com/office/drawing/2014/main" id="{92D77359-80D7-4C4C-9D66-BFD8853B30EE}"/>
                </a:ext>
              </a:extLst>
            </p:cNvPr>
            <p:cNvPicPr>
              <a:picLocks noChangeAspect="1"/>
            </p:cNvPicPr>
            <p:nvPr/>
          </p:nvPicPr>
          <p:blipFill>
            <a:blip r:embed="rId43"/>
            <a:stretch>
              <a:fillRect/>
            </a:stretch>
          </p:blipFill>
          <p:spPr>
            <a:xfrm>
              <a:off x="1358677" y="2217925"/>
              <a:ext cx="2037526" cy="720000"/>
            </a:xfrm>
            <a:prstGeom prst="rect">
              <a:avLst/>
            </a:prstGeom>
          </p:spPr>
        </p:pic>
      </p:grpSp>
      <p:grpSp>
        <p:nvGrpSpPr>
          <p:cNvPr id="132" name="Grupo 131">
            <a:extLst>
              <a:ext uri="{FF2B5EF4-FFF2-40B4-BE49-F238E27FC236}">
                <a16:creationId xmlns:a16="http://schemas.microsoft.com/office/drawing/2014/main" id="{986F28CC-D957-4346-8668-1442C67CABA3}"/>
              </a:ext>
            </a:extLst>
          </p:cNvPr>
          <p:cNvGrpSpPr>
            <a:grpSpLocks noChangeAspect="1"/>
          </p:cNvGrpSpPr>
          <p:nvPr/>
        </p:nvGrpSpPr>
        <p:grpSpPr>
          <a:xfrm>
            <a:off x="4198608" y="1090730"/>
            <a:ext cx="1499265" cy="2191157"/>
            <a:chOff x="3598452" y="1344207"/>
            <a:chExt cx="3825304" cy="5590633"/>
          </a:xfrm>
        </p:grpSpPr>
        <p:sp>
          <p:nvSpPr>
            <p:cNvPr id="133" name="Google Shape;109;gb21d4c34d8_0_29">
              <a:extLst>
                <a:ext uri="{FF2B5EF4-FFF2-40B4-BE49-F238E27FC236}">
                  <a16:creationId xmlns:a16="http://schemas.microsoft.com/office/drawing/2014/main" id="{6574CD9D-F5F4-1149-9FB4-3E6776AD7BD8}"/>
                </a:ext>
              </a:extLst>
            </p:cNvPr>
            <p:cNvSpPr/>
            <p:nvPr/>
          </p:nvSpPr>
          <p:spPr>
            <a:xfrm>
              <a:off x="4847684" y="5639544"/>
              <a:ext cx="2576072" cy="1295296"/>
            </a:xfrm>
            <a:prstGeom prst="rect">
              <a:avLst/>
            </a:prstGeom>
            <a:noFill/>
            <a:ln>
              <a:noFill/>
            </a:ln>
          </p:spPr>
          <p:txBody>
            <a:bodyPr spcFirstLastPara="1" wrap="square" lIns="91425" tIns="45700" rIns="91425" bIns="45700" anchor="t" anchorCtr="0">
              <a:noAutofit/>
            </a:bodyPr>
            <a:lstStyle/>
            <a:p>
              <a:pPr marL="0" marR="0" lvl="0" indent="0" algn="just" defTabSz="914400" rtl="0" eaLnBrk="1" fontAlgn="auto" latinLnBrk="0" hangingPunct="1">
                <a:lnSpc>
                  <a:spcPct val="120000"/>
                </a:lnSpc>
                <a:spcBef>
                  <a:spcPts val="0"/>
                </a:spcBef>
                <a:spcAft>
                  <a:spcPts val="0"/>
                </a:spcAft>
                <a:buClr>
                  <a:srgbClr val="000000"/>
                </a:buClr>
                <a:buSzTx/>
                <a:buFont typeface="Arial"/>
                <a:buNone/>
                <a:tabLst/>
                <a:defRPr/>
              </a:pPr>
              <a:r>
                <a:rPr kumimoji="0" lang="es-ES" sz="600" b="1" i="0" u="none" strike="noStrike" kern="0" cap="none" spc="0" normalizeH="0" baseline="0" noProof="0" dirty="0">
                  <a:ln>
                    <a:noFill/>
                  </a:ln>
                  <a:solidFill>
                    <a:srgbClr val="000000"/>
                  </a:solidFill>
                  <a:effectLst/>
                  <a:uLnTx/>
                  <a:uFillTx/>
                  <a:latin typeface="Avenir"/>
                  <a:cs typeface="Arial"/>
                  <a:sym typeface="Arial"/>
                </a:rPr>
                <a:t>CAUCHOS MÚJICA</a:t>
              </a:r>
            </a:p>
            <a:p>
              <a:pPr marL="0" marR="0" lvl="0" indent="0" algn="just" defTabSz="914400" rtl="0" eaLnBrk="1" fontAlgn="auto" latinLnBrk="0" hangingPunct="1">
                <a:lnSpc>
                  <a:spcPct val="120000"/>
                </a:lnSpc>
                <a:spcBef>
                  <a:spcPts val="0"/>
                </a:spcBef>
                <a:spcAft>
                  <a:spcPts val="0"/>
                </a:spcAft>
                <a:buClr>
                  <a:srgbClr val="000000"/>
                </a:buClr>
                <a:buSzTx/>
                <a:buFont typeface="Arial"/>
                <a:buNone/>
                <a:tabLst/>
                <a:defRPr/>
              </a:pPr>
              <a:r>
                <a:rPr kumimoji="0" lang="es-ES" sz="600" b="1" i="0" u="none" strike="noStrike" kern="0" cap="none" spc="0" normalizeH="0" baseline="0" noProof="0" dirty="0">
                  <a:ln>
                    <a:noFill/>
                  </a:ln>
                  <a:solidFill>
                    <a:srgbClr val="000000"/>
                  </a:solidFill>
                  <a:effectLst/>
                  <a:uLnTx/>
                  <a:uFillTx/>
                  <a:latin typeface="Avenir"/>
                  <a:cs typeface="Arial"/>
                  <a:sym typeface="Arial"/>
                </a:rPr>
                <a:t>COOPERATIVA EMAÚS</a:t>
              </a:r>
            </a:p>
            <a:p>
              <a:pPr marL="0" marR="0" lvl="0" indent="0" algn="just" defTabSz="914400" rtl="0" eaLnBrk="1" fontAlgn="auto" latinLnBrk="0" hangingPunct="1">
                <a:lnSpc>
                  <a:spcPct val="120000"/>
                </a:lnSpc>
                <a:spcBef>
                  <a:spcPts val="0"/>
                </a:spcBef>
                <a:spcAft>
                  <a:spcPts val="0"/>
                </a:spcAft>
                <a:buClr>
                  <a:srgbClr val="000000"/>
                </a:buClr>
                <a:buSzTx/>
                <a:buFont typeface="Arial"/>
                <a:buNone/>
                <a:tabLst/>
                <a:defRPr/>
              </a:pPr>
              <a:r>
                <a:rPr kumimoji="0" lang="es-ES" sz="600" b="1" i="0" u="none" strike="noStrike" kern="0" cap="none" spc="0" normalizeH="0" baseline="0" noProof="0" dirty="0">
                  <a:ln>
                    <a:noFill/>
                  </a:ln>
                  <a:solidFill>
                    <a:srgbClr val="000000"/>
                  </a:solidFill>
                  <a:effectLst/>
                  <a:uLnTx/>
                  <a:uFillTx/>
                  <a:latin typeface="Avenir"/>
                  <a:cs typeface="Arial"/>
                  <a:sym typeface="Arial"/>
                </a:rPr>
                <a:t>KAFEA PROJEC</a:t>
              </a:r>
            </a:p>
            <a:p>
              <a:pPr marL="0" marR="0" lvl="0" indent="0" algn="just" defTabSz="914400" rtl="0" eaLnBrk="1" fontAlgn="auto" latinLnBrk="0" hangingPunct="1">
                <a:lnSpc>
                  <a:spcPct val="120000"/>
                </a:lnSpc>
                <a:spcBef>
                  <a:spcPts val="0"/>
                </a:spcBef>
                <a:spcAft>
                  <a:spcPts val="0"/>
                </a:spcAft>
                <a:buClr>
                  <a:srgbClr val="000000"/>
                </a:buClr>
                <a:buSzTx/>
                <a:buFont typeface="Arial"/>
                <a:buNone/>
                <a:tabLst/>
                <a:defRPr/>
              </a:pPr>
              <a:endParaRPr kumimoji="0" lang="es-ES" sz="600" b="1" i="0" u="none" strike="noStrike" kern="0" cap="none" spc="0" normalizeH="0" baseline="0" noProof="0" dirty="0">
                <a:ln>
                  <a:noFill/>
                </a:ln>
                <a:solidFill>
                  <a:srgbClr val="000000"/>
                </a:solidFill>
                <a:effectLst/>
                <a:uLnTx/>
                <a:uFillTx/>
                <a:latin typeface="Avenir"/>
                <a:cs typeface="Arial"/>
                <a:sym typeface="Arial"/>
              </a:endParaRPr>
            </a:p>
            <a:p>
              <a:pPr marL="228600" marR="0" lvl="0" indent="-228600" algn="just" defTabSz="914400" rtl="0" eaLnBrk="1" fontAlgn="auto" latinLnBrk="0" hangingPunct="1">
                <a:lnSpc>
                  <a:spcPct val="120000"/>
                </a:lnSpc>
                <a:spcBef>
                  <a:spcPts val="0"/>
                </a:spcBef>
                <a:spcAft>
                  <a:spcPts val="0"/>
                </a:spcAft>
                <a:buClr>
                  <a:srgbClr val="000000"/>
                </a:buClr>
                <a:buSzTx/>
                <a:buFont typeface="+mj-lt"/>
                <a:buAutoNum type="arabicPeriod"/>
                <a:tabLst/>
                <a:defRPr/>
              </a:pPr>
              <a:endParaRPr kumimoji="0" lang="es-ES" sz="600" b="1" i="0" u="none" strike="noStrike" kern="0" cap="none" spc="0" normalizeH="0" baseline="0" noProof="0" dirty="0">
                <a:ln>
                  <a:noFill/>
                </a:ln>
                <a:solidFill>
                  <a:srgbClr val="000000"/>
                </a:solidFill>
                <a:effectLst/>
                <a:uLnTx/>
                <a:uFillTx/>
                <a:latin typeface="Avenir"/>
                <a:cs typeface="Arial"/>
                <a:sym typeface="Arial"/>
              </a:endParaRPr>
            </a:p>
          </p:txBody>
        </p:sp>
        <p:pic>
          <p:nvPicPr>
            <p:cNvPr id="134" name="Imagen 133">
              <a:extLst>
                <a:ext uri="{FF2B5EF4-FFF2-40B4-BE49-F238E27FC236}">
                  <a16:creationId xmlns:a16="http://schemas.microsoft.com/office/drawing/2014/main" id="{DADC64F8-9F6F-9E40-A5D7-31CD685538B5}"/>
                </a:ext>
              </a:extLst>
            </p:cNvPr>
            <p:cNvPicPr>
              <a:picLocks noChangeAspect="1"/>
            </p:cNvPicPr>
            <p:nvPr/>
          </p:nvPicPr>
          <p:blipFill>
            <a:blip r:embed="rId44"/>
            <a:stretch>
              <a:fillRect/>
            </a:stretch>
          </p:blipFill>
          <p:spPr>
            <a:xfrm>
              <a:off x="3697380" y="1372172"/>
              <a:ext cx="787290" cy="540000"/>
            </a:xfrm>
            <a:prstGeom prst="rect">
              <a:avLst/>
            </a:prstGeom>
          </p:spPr>
        </p:pic>
        <p:pic>
          <p:nvPicPr>
            <p:cNvPr id="135" name="Imagen 134">
              <a:extLst>
                <a:ext uri="{FF2B5EF4-FFF2-40B4-BE49-F238E27FC236}">
                  <a16:creationId xmlns:a16="http://schemas.microsoft.com/office/drawing/2014/main" id="{2469C752-1436-6E49-9538-A9B7C8B6BF33}"/>
                </a:ext>
              </a:extLst>
            </p:cNvPr>
            <p:cNvPicPr>
              <a:picLocks noChangeAspect="1"/>
            </p:cNvPicPr>
            <p:nvPr/>
          </p:nvPicPr>
          <p:blipFill>
            <a:blip r:embed="rId45"/>
            <a:stretch>
              <a:fillRect/>
            </a:stretch>
          </p:blipFill>
          <p:spPr>
            <a:xfrm>
              <a:off x="4543410" y="1348974"/>
              <a:ext cx="1626269" cy="582033"/>
            </a:xfrm>
            <a:prstGeom prst="rect">
              <a:avLst/>
            </a:prstGeom>
          </p:spPr>
        </p:pic>
        <p:pic>
          <p:nvPicPr>
            <p:cNvPr id="136" name="Imagen 135">
              <a:extLst>
                <a:ext uri="{FF2B5EF4-FFF2-40B4-BE49-F238E27FC236}">
                  <a16:creationId xmlns:a16="http://schemas.microsoft.com/office/drawing/2014/main" id="{9B64434F-DC7A-E24D-874C-A2FA70546AD4}"/>
                </a:ext>
              </a:extLst>
            </p:cNvPr>
            <p:cNvPicPr>
              <a:picLocks noChangeAspect="1"/>
            </p:cNvPicPr>
            <p:nvPr/>
          </p:nvPicPr>
          <p:blipFill>
            <a:blip r:embed="rId46"/>
            <a:stretch>
              <a:fillRect/>
            </a:stretch>
          </p:blipFill>
          <p:spPr>
            <a:xfrm>
              <a:off x="6228419" y="1344207"/>
              <a:ext cx="1032244" cy="601099"/>
            </a:xfrm>
            <a:prstGeom prst="rect">
              <a:avLst/>
            </a:prstGeom>
          </p:spPr>
        </p:pic>
        <p:pic>
          <p:nvPicPr>
            <p:cNvPr id="137" name="Imagen 136">
              <a:extLst>
                <a:ext uri="{FF2B5EF4-FFF2-40B4-BE49-F238E27FC236}">
                  <a16:creationId xmlns:a16="http://schemas.microsoft.com/office/drawing/2014/main" id="{CFC04305-6C23-1A44-B8BE-3B4BFADDE47C}"/>
                </a:ext>
              </a:extLst>
            </p:cNvPr>
            <p:cNvPicPr>
              <a:picLocks noChangeAspect="1"/>
            </p:cNvPicPr>
            <p:nvPr/>
          </p:nvPicPr>
          <p:blipFill>
            <a:blip r:embed="rId47"/>
            <a:stretch>
              <a:fillRect/>
            </a:stretch>
          </p:blipFill>
          <p:spPr>
            <a:xfrm>
              <a:off x="3681223" y="2006405"/>
              <a:ext cx="2487600" cy="595622"/>
            </a:xfrm>
            <a:prstGeom prst="rect">
              <a:avLst/>
            </a:prstGeom>
          </p:spPr>
        </p:pic>
        <p:pic>
          <p:nvPicPr>
            <p:cNvPr id="138" name="Imagen 137">
              <a:extLst>
                <a:ext uri="{FF2B5EF4-FFF2-40B4-BE49-F238E27FC236}">
                  <a16:creationId xmlns:a16="http://schemas.microsoft.com/office/drawing/2014/main" id="{312D677D-209D-D946-8E03-B5011B95342B}"/>
                </a:ext>
              </a:extLst>
            </p:cNvPr>
            <p:cNvPicPr>
              <a:picLocks noChangeAspect="1"/>
            </p:cNvPicPr>
            <p:nvPr/>
          </p:nvPicPr>
          <p:blipFill rotWithShape="1">
            <a:blip r:embed="rId48"/>
            <a:srcRect t="9966" r="60860" b="5392"/>
            <a:stretch/>
          </p:blipFill>
          <p:spPr>
            <a:xfrm>
              <a:off x="6228418" y="1994876"/>
              <a:ext cx="1032245" cy="1149963"/>
            </a:xfrm>
            <a:prstGeom prst="rect">
              <a:avLst/>
            </a:prstGeom>
          </p:spPr>
        </p:pic>
        <p:pic>
          <p:nvPicPr>
            <p:cNvPr id="139" name="Imagen 138">
              <a:extLst>
                <a:ext uri="{FF2B5EF4-FFF2-40B4-BE49-F238E27FC236}">
                  <a16:creationId xmlns:a16="http://schemas.microsoft.com/office/drawing/2014/main" id="{0C7BD6E3-871E-FA41-A60A-34685249EC27}"/>
                </a:ext>
              </a:extLst>
            </p:cNvPr>
            <p:cNvPicPr>
              <a:picLocks noChangeAspect="1"/>
            </p:cNvPicPr>
            <p:nvPr/>
          </p:nvPicPr>
          <p:blipFill>
            <a:blip r:embed="rId49"/>
            <a:stretch>
              <a:fillRect/>
            </a:stretch>
          </p:blipFill>
          <p:spPr>
            <a:xfrm>
              <a:off x="3598452" y="2646084"/>
              <a:ext cx="1899106" cy="684000"/>
            </a:xfrm>
            <a:prstGeom prst="rect">
              <a:avLst/>
            </a:prstGeom>
          </p:spPr>
        </p:pic>
        <p:pic>
          <p:nvPicPr>
            <p:cNvPr id="140" name="Imagen 139">
              <a:extLst>
                <a:ext uri="{FF2B5EF4-FFF2-40B4-BE49-F238E27FC236}">
                  <a16:creationId xmlns:a16="http://schemas.microsoft.com/office/drawing/2014/main" id="{C25BDDE9-CA26-054F-BFF0-CB8B8E2278AE}"/>
                </a:ext>
              </a:extLst>
            </p:cNvPr>
            <p:cNvPicPr>
              <a:picLocks noChangeAspect="1"/>
            </p:cNvPicPr>
            <p:nvPr/>
          </p:nvPicPr>
          <p:blipFill>
            <a:blip r:embed="rId50"/>
            <a:stretch>
              <a:fillRect/>
            </a:stretch>
          </p:blipFill>
          <p:spPr>
            <a:xfrm>
              <a:off x="3697380" y="3330084"/>
              <a:ext cx="1778397" cy="608399"/>
            </a:xfrm>
            <a:prstGeom prst="rect">
              <a:avLst/>
            </a:prstGeom>
          </p:spPr>
        </p:pic>
        <p:pic>
          <p:nvPicPr>
            <p:cNvPr id="141" name="Imagen 140">
              <a:extLst>
                <a:ext uri="{FF2B5EF4-FFF2-40B4-BE49-F238E27FC236}">
                  <a16:creationId xmlns:a16="http://schemas.microsoft.com/office/drawing/2014/main" id="{5B47A23B-206F-D243-9473-8E7C1CB47D9B}"/>
                </a:ext>
              </a:extLst>
            </p:cNvPr>
            <p:cNvPicPr>
              <a:picLocks noChangeAspect="1"/>
            </p:cNvPicPr>
            <p:nvPr/>
          </p:nvPicPr>
          <p:blipFill>
            <a:blip r:embed="rId51"/>
            <a:stretch>
              <a:fillRect/>
            </a:stretch>
          </p:blipFill>
          <p:spPr>
            <a:xfrm>
              <a:off x="5506375" y="3255427"/>
              <a:ext cx="1707641" cy="683056"/>
            </a:xfrm>
            <a:prstGeom prst="rect">
              <a:avLst/>
            </a:prstGeom>
          </p:spPr>
        </p:pic>
        <p:pic>
          <p:nvPicPr>
            <p:cNvPr id="142" name="Imagen 141">
              <a:extLst>
                <a:ext uri="{FF2B5EF4-FFF2-40B4-BE49-F238E27FC236}">
                  <a16:creationId xmlns:a16="http://schemas.microsoft.com/office/drawing/2014/main" id="{4FAB739F-9D1C-B946-9F58-851C7F1DCE1F}"/>
                </a:ext>
              </a:extLst>
            </p:cNvPr>
            <p:cNvPicPr>
              <a:picLocks noChangeAspect="1"/>
            </p:cNvPicPr>
            <p:nvPr/>
          </p:nvPicPr>
          <p:blipFill>
            <a:blip r:embed="rId52"/>
            <a:stretch>
              <a:fillRect/>
            </a:stretch>
          </p:blipFill>
          <p:spPr>
            <a:xfrm>
              <a:off x="3697380" y="4067787"/>
              <a:ext cx="2175882" cy="681146"/>
            </a:xfrm>
            <a:prstGeom prst="rect">
              <a:avLst/>
            </a:prstGeom>
          </p:spPr>
        </p:pic>
        <p:pic>
          <p:nvPicPr>
            <p:cNvPr id="143" name="Imagen 142">
              <a:extLst>
                <a:ext uri="{FF2B5EF4-FFF2-40B4-BE49-F238E27FC236}">
                  <a16:creationId xmlns:a16="http://schemas.microsoft.com/office/drawing/2014/main" id="{BBE4BDD3-20D5-AF49-B851-83C8BBF61207}"/>
                </a:ext>
              </a:extLst>
            </p:cNvPr>
            <p:cNvPicPr>
              <a:picLocks noChangeAspect="1"/>
            </p:cNvPicPr>
            <p:nvPr/>
          </p:nvPicPr>
          <p:blipFill>
            <a:blip r:embed="rId53"/>
            <a:stretch>
              <a:fillRect/>
            </a:stretch>
          </p:blipFill>
          <p:spPr>
            <a:xfrm>
              <a:off x="6017956" y="4057081"/>
              <a:ext cx="1196060" cy="673181"/>
            </a:xfrm>
            <a:prstGeom prst="rect">
              <a:avLst/>
            </a:prstGeom>
          </p:spPr>
        </p:pic>
        <p:pic>
          <p:nvPicPr>
            <p:cNvPr id="144" name="Imagen 143">
              <a:extLst>
                <a:ext uri="{FF2B5EF4-FFF2-40B4-BE49-F238E27FC236}">
                  <a16:creationId xmlns:a16="http://schemas.microsoft.com/office/drawing/2014/main" id="{3DDD38D2-C006-5B42-93A7-8C17B7E9EB86}"/>
                </a:ext>
              </a:extLst>
            </p:cNvPr>
            <p:cNvPicPr>
              <a:picLocks noChangeAspect="1"/>
            </p:cNvPicPr>
            <p:nvPr/>
          </p:nvPicPr>
          <p:blipFill rotWithShape="1">
            <a:blip r:embed="rId54"/>
            <a:srcRect l="19996" r="21389"/>
            <a:stretch/>
          </p:blipFill>
          <p:spPr>
            <a:xfrm>
              <a:off x="3777206" y="5783400"/>
              <a:ext cx="962196" cy="923368"/>
            </a:xfrm>
            <a:prstGeom prst="rect">
              <a:avLst/>
            </a:prstGeom>
          </p:spPr>
        </p:pic>
        <p:pic>
          <p:nvPicPr>
            <p:cNvPr id="145" name="Imagen 144">
              <a:extLst>
                <a:ext uri="{FF2B5EF4-FFF2-40B4-BE49-F238E27FC236}">
                  <a16:creationId xmlns:a16="http://schemas.microsoft.com/office/drawing/2014/main" id="{5ACD36F4-501E-404C-8EEF-492380BDD3BB}"/>
                </a:ext>
              </a:extLst>
            </p:cNvPr>
            <p:cNvPicPr>
              <a:picLocks noChangeAspect="1"/>
            </p:cNvPicPr>
            <p:nvPr/>
          </p:nvPicPr>
          <p:blipFill>
            <a:blip r:embed="rId55"/>
            <a:stretch>
              <a:fillRect/>
            </a:stretch>
          </p:blipFill>
          <p:spPr>
            <a:xfrm>
              <a:off x="3674164" y="4829093"/>
              <a:ext cx="1624667" cy="801281"/>
            </a:xfrm>
            <a:prstGeom prst="rect">
              <a:avLst/>
            </a:prstGeom>
          </p:spPr>
        </p:pic>
      </p:grpSp>
      <p:cxnSp>
        <p:nvCxnSpPr>
          <p:cNvPr id="147" name="Conector recto 146">
            <a:extLst>
              <a:ext uri="{FF2B5EF4-FFF2-40B4-BE49-F238E27FC236}">
                <a16:creationId xmlns:a16="http://schemas.microsoft.com/office/drawing/2014/main" id="{AAC7765A-C0CB-3F45-99A3-D924FF7AFB55}"/>
              </a:ext>
            </a:extLst>
          </p:cNvPr>
          <p:cNvCxnSpPr>
            <a:cxnSpLocks/>
          </p:cNvCxnSpPr>
          <p:nvPr/>
        </p:nvCxnSpPr>
        <p:spPr>
          <a:xfrm>
            <a:off x="1714130" y="3362775"/>
            <a:ext cx="8756252" cy="0"/>
          </a:xfrm>
          <a:prstGeom prst="line">
            <a:avLst/>
          </a:prstGeom>
          <a:ln w="3175">
            <a:solidFill>
              <a:srgbClr val="000000">
                <a:alpha val="25098"/>
              </a:srgbClr>
            </a:solidFill>
          </a:ln>
        </p:spPr>
        <p:style>
          <a:lnRef idx="1">
            <a:schemeClr val="dk1"/>
          </a:lnRef>
          <a:fillRef idx="0">
            <a:schemeClr val="dk1"/>
          </a:fillRef>
          <a:effectRef idx="0">
            <a:schemeClr val="dk1"/>
          </a:effectRef>
          <a:fontRef idx="minor">
            <a:schemeClr val="tx1"/>
          </a:fontRef>
        </p:style>
      </p:cxnSp>
      <p:pic>
        <p:nvPicPr>
          <p:cNvPr id="156" name="Imagen 155">
            <a:extLst>
              <a:ext uri="{FF2B5EF4-FFF2-40B4-BE49-F238E27FC236}">
                <a16:creationId xmlns:a16="http://schemas.microsoft.com/office/drawing/2014/main" id="{2227D45A-E112-5045-8D25-9328A41AC4DC}"/>
              </a:ext>
            </a:extLst>
          </p:cNvPr>
          <p:cNvPicPr>
            <a:picLocks noChangeAspect="1"/>
          </p:cNvPicPr>
          <p:nvPr/>
        </p:nvPicPr>
        <p:blipFill rotWithShape="1">
          <a:blip r:embed="rId56"/>
          <a:srcRect l="10902" t="22603" r="10902" b="23535"/>
          <a:stretch/>
        </p:blipFill>
        <p:spPr>
          <a:xfrm>
            <a:off x="9102305" y="4852561"/>
            <a:ext cx="910745" cy="384241"/>
          </a:xfrm>
          <a:prstGeom prst="rect">
            <a:avLst/>
          </a:prstGeom>
        </p:spPr>
      </p:pic>
      <p:cxnSp>
        <p:nvCxnSpPr>
          <p:cNvPr id="157" name="Conector recto 156">
            <a:extLst>
              <a:ext uri="{FF2B5EF4-FFF2-40B4-BE49-F238E27FC236}">
                <a16:creationId xmlns:a16="http://schemas.microsoft.com/office/drawing/2014/main" id="{616846C2-99BB-EA4D-A4C9-25C811016B67}"/>
              </a:ext>
            </a:extLst>
          </p:cNvPr>
          <p:cNvCxnSpPr>
            <a:cxnSpLocks/>
          </p:cNvCxnSpPr>
          <p:nvPr/>
        </p:nvCxnSpPr>
        <p:spPr>
          <a:xfrm>
            <a:off x="8619251" y="4788836"/>
            <a:ext cx="1781035" cy="3031"/>
          </a:xfrm>
          <a:prstGeom prst="line">
            <a:avLst/>
          </a:prstGeom>
          <a:ln w="3175">
            <a:solidFill>
              <a:srgbClr val="000000">
                <a:alpha val="25098"/>
              </a:srgbClr>
            </a:solidFill>
          </a:ln>
        </p:spPr>
        <p:style>
          <a:lnRef idx="1">
            <a:schemeClr val="dk1"/>
          </a:lnRef>
          <a:fillRef idx="0">
            <a:schemeClr val="dk1"/>
          </a:fillRef>
          <a:effectRef idx="0">
            <a:schemeClr val="dk1"/>
          </a:effectRef>
          <a:fontRef idx="minor">
            <a:schemeClr val="tx1"/>
          </a:fontRef>
        </p:style>
      </p:cxnSp>
      <p:grpSp>
        <p:nvGrpSpPr>
          <p:cNvPr id="163" name="Grupo 162">
            <a:extLst>
              <a:ext uri="{FF2B5EF4-FFF2-40B4-BE49-F238E27FC236}">
                <a16:creationId xmlns:a16="http://schemas.microsoft.com/office/drawing/2014/main" id="{4E8E91F6-D9C0-CB49-8A04-97AB564DB366}"/>
              </a:ext>
            </a:extLst>
          </p:cNvPr>
          <p:cNvGrpSpPr/>
          <p:nvPr/>
        </p:nvGrpSpPr>
        <p:grpSpPr>
          <a:xfrm>
            <a:off x="8602970" y="3468844"/>
            <a:ext cx="1799541" cy="1281687"/>
            <a:chOff x="8602970" y="3468844"/>
            <a:chExt cx="1799541" cy="1281687"/>
          </a:xfrm>
        </p:grpSpPr>
        <p:grpSp>
          <p:nvGrpSpPr>
            <p:cNvPr id="124" name="Grupo 123">
              <a:extLst>
                <a:ext uri="{FF2B5EF4-FFF2-40B4-BE49-F238E27FC236}">
                  <a16:creationId xmlns:a16="http://schemas.microsoft.com/office/drawing/2014/main" id="{4E5888EB-70C9-DA47-BB6B-592F8A74B5C5}"/>
                </a:ext>
              </a:extLst>
            </p:cNvPr>
            <p:cNvGrpSpPr>
              <a:grpSpLocks noChangeAspect="1"/>
            </p:cNvGrpSpPr>
            <p:nvPr/>
          </p:nvGrpSpPr>
          <p:grpSpPr>
            <a:xfrm>
              <a:off x="8602970" y="3468844"/>
              <a:ext cx="1799541" cy="1154707"/>
              <a:chOff x="1211580" y="1432412"/>
              <a:chExt cx="3025055" cy="1941077"/>
            </a:xfrm>
          </p:grpSpPr>
          <p:pic>
            <p:nvPicPr>
              <p:cNvPr id="125" name="Imagen 124">
                <a:extLst>
                  <a:ext uri="{FF2B5EF4-FFF2-40B4-BE49-F238E27FC236}">
                    <a16:creationId xmlns:a16="http://schemas.microsoft.com/office/drawing/2014/main" id="{121E0878-C223-4745-908A-D77ED7A3C0F2}"/>
                  </a:ext>
                </a:extLst>
              </p:cNvPr>
              <p:cNvPicPr>
                <a:picLocks noChangeAspect="1"/>
              </p:cNvPicPr>
              <p:nvPr/>
            </p:nvPicPr>
            <p:blipFill>
              <a:blip r:embed="rId57"/>
              <a:stretch>
                <a:fillRect/>
              </a:stretch>
            </p:blipFill>
            <p:spPr>
              <a:xfrm>
                <a:off x="1211582" y="1432412"/>
                <a:ext cx="1817368" cy="518700"/>
              </a:xfrm>
              <a:prstGeom prst="rect">
                <a:avLst/>
              </a:prstGeom>
            </p:spPr>
          </p:pic>
          <p:pic>
            <p:nvPicPr>
              <p:cNvPr id="126" name="Imagen 125">
                <a:extLst>
                  <a:ext uri="{FF2B5EF4-FFF2-40B4-BE49-F238E27FC236}">
                    <a16:creationId xmlns:a16="http://schemas.microsoft.com/office/drawing/2014/main" id="{F10290CD-1895-4444-BC73-86340F53030C}"/>
                  </a:ext>
                </a:extLst>
              </p:cNvPr>
              <p:cNvPicPr>
                <a:picLocks noChangeAspect="1"/>
              </p:cNvPicPr>
              <p:nvPr/>
            </p:nvPicPr>
            <p:blipFill>
              <a:blip r:embed="rId58"/>
              <a:stretch>
                <a:fillRect/>
              </a:stretch>
            </p:blipFill>
            <p:spPr>
              <a:xfrm>
                <a:off x="3175049" y="2147856"/>
                <a:ext cx="1061586" cy="664626"/>
              </a:xfrm>
              <a:prstGeom prst="rect">
                <a:avLst/>
              </a:prstGeom>
            </p:spPr>
          </p:pic>
          <p:pic>
            <p:nvPicPr>
              <p:cNvPr id="127" name="Imagen 126">
                <a:extLst>
                  <a:ext uri="{FF2B5EF4-FFF2-40B4-BE49-F238E27FC236}">
                    <a16:creationId xmlns:a16="http://schemas.microsoft.com/office/drawing/2014/main" id="{D07D2ED9-DDAC-B841-B73D-BCE16FF3336F}"/>
                  </a:ext>
                </a:extLst>
              </p:cNvPr>
              <p:cNvPicPr>
                <a:picLocks noChangeAspect="1"/>
              </p:cNvPicPr>
              <p:nvPr/>
            </p:nvPicPr>
            <p:blipFill>
              <a:blip r:embed="rId59"/>
              <a:stretch>
                <a:fillRect/>
              </a:stretch>
            </p:blipFill>
            <p:spPr>
              <a:xfrm>
                <a:off x="1211580" y="2022797"/>
                <a:ext cx="1817368" cy="472726"/>
              </a:xfrm>
              <a:prstGeom prst="rect">
                <a:avLst/>
              </a:prstGeom>
            </p:spPr>
          </p:pic>
          <p:pic>
            <p:nvPicPr>
              <p:cNvPr id="128" name="Imagen 127">
                <a:extLst>
                  <a:ext uri="{FF2B5EF4-FFF2-40B4-BE49-F238E27FC236}">
                    <a16:creationId xmlns:a16="http://schemas.microsoft.com/office/drawing/2014/main" id="{BC9775FD-DEE1-FB4F-9505-0058A7F7EF58}"/>
                  </a:ext>
                </a:extLst>
              </p:cNvPr>
              <p:cNvPicPr>
                <a:picLocks noChangeAspect="1"/>
              </p:cNvPicPr>
              <p:nvPr/>
            </p:nvPicPr>
            <p:blipFill>
              <a:blip r:embed="rId60"/>
              <a:stretch>
                <a:fillRect/>
              </a:stretch>
            </p:blipFill>
            <p:spPr>
              <a:xfrm>
                <a:off x="1211580" y="2567208"/>
                <a:ext cx="1816302" cy="419147"/>
              </a:xfrm>
              <a:prstGeom prst="rect">
                <a:avLst/>
              </a:prstGeom>
            </p:spPr>
          </p:pic>
          <p:pic>
            <p:nvPicPr>
              <p:cNvPr id="129" name="Imagen 128">
                <a:extLst>
                  <a:ext uri="{FF2B5EF4-FFF2-40B4-BE49-F238E27FC236}">
                    <a16:creationId xmlns:a16="http://schemas.microsoft.com/office/drawing/2014/main" id="{3CB510F3-CDF7-5841-AF09-B668749341FA}"/>
                  </a:ext>
                </a:extLst>
              </p:cNvPr>
              <p:cNvPicPr>
                <a:picLocks noChangeAspect="1"/>
              </p:cNvPicPr>
              <p:nvPr/>
            </p:nvPicPr>
            <p:blipFill>
              <a:blip r:embed="rId61"/>
              <a:stretch>
                <a:fillRect/>
              </a:stretch>
            </p:blipFill>
            <p:spPr>
              <a:xfrm>
                <a:off x="3175049" y="1547632"/>
                <a:ext cx="1061586" cy="555175"/>
              </a:xfrm>
              <a:prstGeom prst="rect">
                <a:avLst/>
              </a:prstGeom>
            </p:spPr>
          </p:pic>
          <p:pic>
            <p:nvPicPr>
              <p:cNvPr id="130" name="Imagen 129">
                <a:extLst>
                  <a:ext uri="{FF2B5EF4-FFF2-40B4-BE49-F238E27FC236}">
                    <a16:creationId xmlns:a16="http://schemas.microsoft.com/office/drawing/2014/main" id="{07CB1D93-7C1F-0A4B-AF7B-3035923147B7}"/>
                  </a:ext>
                </a:extLst>
              </p:cNvPr>
              <p:cNvPicPr>
                <a:picLocks noChangeAspect="1"/>
              </p:cNvPicPr>
              <p:nvPr/>
            </p:nvPicPr>
            <p:blipFill>
              <a:blip r:embed="rId62"/>
              <a:stretch>
                <a:fillRect/>
              </a:stretch>
            </p:blipFill>
            <p:spPr>
              <a:xfrm>
                <a:off x="3175049" y="2890815"/>
                <a:ext cx="1061584" cy="482674"/>
              </a:xfrm>
              <a:prstGeom prst="rect">
                <a:avLst/>
              </a:prstGeom>
            </p:spPr>
          </p:pic>
        </p:grpSp>
        <p:pic>
          <p:nvPicPr>
            <p:cNvPr id="162" name="Imagen 161">
              <a:extLst>
                <a:ext uri="{FF2B5EF4-FFF2-40B4-BE49-F238E27FC236}">
                  <a16:creationId xmlns:a16="http://schemas.microsoft.com/office/drawing/2014/main" id="{18E3309E-9E68-2E42-A814-48F1EBBC6FF7}"/>
                </a:ext>
              </a:extLst>
            </p:cNvPr>
            <p:cNvPicPr>
              <a:picLocks noChangeAspect="1"/>
            </p:cNvPicPr>
            <p:nvPr/>
          </p:nvPicPr>
          <p:blipFill rotWithShape="1">
            <a:blip r:embed="rId63"/>
            <a:srcRect l="7083" t="20944" r="10104" b="23845"/>
            <a:stretch/>
          </p:blipFill>
          <p:spPr>
            <a:xfrm>
              <a:off x="8602970" y="4471667"/>
              <a:ext cx="1080479" cy="278864"/>
            </a:xfrm>
            <a:prstGeom prst="rect">
              <a:avLst/>
            </a:prstGeom>
          </p:spPr>
        </p:pic>
      </p:grpSp>
      <p:pic>
        <p:nvPicPr>
          <p:cNvPr id="84" name="Imagen 83">
            <a:extLst>
              <a:ext uri="{FF2B5EF4-FFF2-40B4-BE49-F238E27FC236}">
                <a16:creationId xmlns:a16="http://schemas.microsoft.com/office/drawing/2014/main" id="{4F390208-5EA0-49D4-BEF8-8FB9F3AC427F}"/>
              </a:ext>
            </a:extLst>
          </p:cNvPr>
          <p:cNvPicPr>
            <a:picLocks noChangeAspect="1"/>
          </p:cNvPicPr>
          <p:nvPr/>
        </p:nvPicPr>
        <p:blipFill>
          <a:blip r:embed="rId64"/>
          <a:stretch>
            <a:fillRect/>
          </a:stretch>
        </p:blipFill>
        <p:spPr>
          <a:xfrm>
            <a:off x="1078931" y="6034384"/>
            <a:ext cx="1906885" cy="783941"/>
          </a:xfrm>
          <a:prstGeom prst="rect">
            <a:avLst/>
          </a:prstGeom>
        </p:spPr>
      </p:pic>
      <p:pic>
        <p:nvPicPr>
          <p:cNvPr id="85" name="Imagen 84">
            <a:extLst>
              <a:ext uri="{FF2B5EF4-FFF2-40B4-BE49-F238E27FC236}">
                <a16:creationId xmlns:a16="http://schemas.microsoft.com/office/drawing/2014/main" id="{BA222359-23F6-4A17-A687-3A9A257C8447}"/>
              </a:ext>
            </a:extLst>
          </p:cNvPr>
          <p:cNvPicPr>
            <a:picLocks noChangeAspect="1"/>
          </p:cNvPicPr>
          <p:nvPr/>
        </p:nvPicPr>
        <p:blipFill>
          <a:blip r:embed="rId65"/>
          <a:stretch>
            <a:fillRect/>
          </a:stretch>
        </p:blipFill>
        <p:spPr>
          <a:xfrm>
            <a:off x="4760164" y="6096945"/>
            <a:ext cx="2161254" cy="703920"/>
          </a:xfrm>
          <a:prstGeom prst="rect">
            <a:avLst/>
          </a:prstGeom>
        </p:spPr>
      </p:pic>
      <p:pic>
        <p:nvPicPr>
          <p:cNvPr id="3" name="Imagen 2">
            <a:extLst>
              <a:ext uri="{FF2B5EF4-FFF2-40B4-BE49-F238E27FC236}">
                <a16:creationId xmlns:a16="http://schemas.microsoft.com/office/drawing/2014/main" id="{F4E99AB7-D9E2-471A-BC84-80CAAC7F3A09}"/>
              </a:ext>
            </a:extLst>
          </p:cNvPr>
          <p:cNvPicPr>
            <a:picLocks noChangeAspect="1"/>
          </p:cNvPicPr>
          <p:nvPr/>
        </p:nvPicPr>
        <p:blipFill rotWithShape="1">
          <a:blip r:embed="rId66"/>
          <a:srcRect t="21442" r="-414" b="19875"/>
          <a:stretch/>
        </p:blipFill>
        <p:spPr>
          <a:xfrm>
            <a:off x="4942931" y="2518163"/>
            <a:ext cx="720917" cy="210655"/>
          </a:xfrm>
          <a:prstGeom prst="rect">
            <a:avLst/>
          </a:prstGeom>
        </p:spPr>
      </p:pic>
    </p:spTree>
    <p:extLst>
      <p:ext uri="{BB962C8B-B14F-4D97-AF65-F5344CB8AC3E}">
        <p14:creationId xmlns:p14="http://schemas.microsoft.com/office/powerpoint/2010/main" val="10717736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upo 11">
            <a:extLst>
              <a:ext uri="{FF2B5EF4-FFF2-40B4-BE49-F238E27FC236}">
                <a16:creationId xmlns:a16="http://schemas.microsoft.com/office/drawing/2014/main" id="{6F5CB31E-CD0D-4F40-958A-455FAB5FFD67}"/>
              </a:ext>
            </a:extLst>
          </p:cNvPr>
          <p:cNvGrpSpPr>
            <a:grpSpLocks noChangeAspect="1"/>
          </p:cNvGrpSpPr>
          <p:nvPr/>
        </p:nvGrpSpPr>
        <p:grpSpPr>
          <a:xfrm>
            <a:off x="4167387" y="1884472"/>
            <a:ext cx="3600001" cy="3600000"/>
            <a:chOff x="3773999" y="1246908"/>
            <a:chExt cx="4644001" cy="4644000"/>
          </a:xfrm>
        </p:grpSpPr>
        <p:sp>
          <p:nvSpPr>
            <p:cNvPr id="5" name="Elipse 4">
              <a:extLst>
                <a:ext uri="{FF2B5EF4-FFF2-40B4-BE49-F238E27FC236}">
                  <a16:creationId xmlns:a16="http://schemas.microsoft.com/office/drawing/2014/main" id="{BED31121-0E18-A34D-8E3C-38A839AEB429}"/>
                </a:ext>
              </a:extLst>
            </p:cNvPr>
            <p:cNvSpPr>
              <a:spLocks noChangeAspect="1"/>
            </p:cNvSpPr>
            <p:nvPr/>
          </p:nvSpPr>
          <p:spPr>
            <a:xfrm>
              <a:off x="3773999" y="1246908"/>
              <a:ext cx="4644001" cy="4644000"/>
            </a:xfrm>
            <a:prstGeom prst="ellipse">
              <a:avLst/>
            </a:prstGeom>
            <a:solidFill>
              <a:srgbClr val="6DB7A8">
                <a:alpha val="20000"/>
              </a:srgbClr>
            </a:solid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ES" sz="1400" b="0" i="0" u="none" strike="noStrike" kern="0" cap="none" spc="0" normalizeH="0" baseline="0" noProof="0" dirty="0">
                <a:ln>
                  <a:noFill/>
                </a:ln>
                <a:solidFill>
                  <a:srgbClr val="000000"/>
                </a:solidFill>
                <a:effectLst/>
                <a:uLnTx/>
                <a:uFillTx/>
                <a:latin typeface="Arial"/>
                <a:ea typeface="+mn-ea"/>
                <a:cs typeface="+mn-cs"/>
                <a:sym typeface="Arial"/>
              </a:endParaRPr>
            </a:p>
          </p:txBody>
        </p:sp>
        <p:cxnSp>
          <p:nvCxnSpPr>
            <p:cNvPr id="7" name="Conector recto 6">
              <a:extLst>
                <a:ext uri="{FF2B5EF4-FFF2-40B4-BE49-F238E27FC236}">
                  <a16:creationId xmlns:a16="http://schemas.microsoft.com/office/drawing/2014/main" id="{A0F82312-8FD8-CB4C-9DA0-AF08DB1BC182}"/>
                </a:ext>
              </a:extLst>
            </p:cNvPr>
            <p:cNvCxnSpPr>
              <a:cxnSpLocks/>
            </p:cNvCxnSpPr>
            <p:nvPr/>
          </p:nvCxnSpPr>
          <p:spPr>
            <a:xfrm>
              <a:off x="5919924" y="1246908"/>
              <a:ext cx="176075" cy="2322000"/>
            </a:xfrm>
            <a:prstGeom prst="line">
              <a:avLst/>
            </a:prstGeom>
          </p:spPr>
          <p:style>
            <a:lnRef idx="1">
              <a:schemeClr val="dk1"/>
            </a:lnRef>
            <a:fillRef idx="0">
              <a:schemeClr val="dk1"/>
            </a:fillRef>
            <a:effectRef idx="0">
              <a:schemeClr val="dk1"/>
            </a:effectRef>
            <a:fontRef idx="minor">
              <a:schemeClr val="tx1"/>
            </a:fontRef>
          </p:style>
        </p:cxnSp>
        <p:cxnSp>
          <p:nvCxnSpPr>
            <p:cNvPr id="9" name="Conector recto 8">
              <a:extLst>
                <a:ext uri="{FF2B5EF4-FFF2-40B4-BE49-F238E27FC236}">
                  <a16:creationId xmlns:a16="http://schemas.microsoft.com/office/drawing/2014/main" id="{1BCA3D1D-03FA-0047-A49B-FF4D7893C482}"/>
                </a:ext>
              </a:extLst>
            </p:cNvPr>
            <p:cNvCxnSpPr>
              <a:cxnSpLocks/>
              <a:stCxn id="5" idx="0"/>
            </p:cNvCxnSpPr>
            <p:nvPr/>
          </p:nvCxnSpPr>
          <p:spPr>
            <a:xfrm flipH="1">
              <a:off x="6095999" y="1246908"/>
              <a:ext cx="1" cy="2322000"/>
            </a:xfrm>
            <a:prstGeom prst="line">
              <a:avLst/>
            </a:prstGeom>
          </p:spPr>
          <p:style>
            <a:lnRef idx="1">
              <a:schemeClr val="dk1"/>
            </a:lnRef>
            <a:fillRef idx="0">
              <a:schemeClr val="dk1"/>
            </a:fillRef>
            <a:effectRef idx="0">
              <a:schemeClr val="dk1"/>
            </a:effectRef>
            <a:fontRef idx="minor">
              <a:schemeClr val="tx1"/>
            </a:fontRef>
          </p:style>
        </p:cxnSp>
        <p:cxnSp>
          <p:nvCxnSpPr>
            <p:cNvPr id="11" name="Conector recto 10">
              <a:extLst>
                <a:ext uri="{FF2B5EF4-FFF2-40B4-BE49-F238E27FC236}">
                  <a16:creationId xmlns:a16="http://schemas.microsoft.com/office/drawing/2014/main" id="{36AFE020-1479-8849-8202-C59504D0AD6B}"/>
                </a:ext>
              </a:extLst>
            </p:cNvPr>
            <p:cNvCxnSpPr>
              <a:cxnSpLocks/>
            </p:cNvCxnSpPr>
            <p:nvPr/>
          </p:nvCxnSpPr>
          <p:spPr>
            <a:xfrm flipH="1">
              <a:off x="6096001" y="2079328"/>
              <a:ext cx="1763492" cy="1489580"/>
            </a:xfrm>
            <a:prstGeom prst="line">
              <a:avLst/>
            </a:prstGeom>
          </p:spPr>
          <p:style>
            <a:lnRef idx="1">
              <a:schemeClr val="dk1"/>
            </a:lnRef>
            <a:fillRef idx="0">
              <a:schemeClr val="dk1"/>
            </a:fillRef>
            <a:effectRef idx="0">
              <a:schemeClr val="dk1"/>
            </a:effectRef>
            <a:fontRef idx="minor">
              <a:schemeClr val="tx1"/>
            </a:fontRef>
          </p:style>
        </p:cxnSp>
        <p:cxnSp>
          <p:nvCxnSpPr>
            <p:cNvPr id="14" name="Conector recto 13">
              <a:extLst>
                <a:ext uri="{FF2B5EF4-FFF2-40B4-BE49-F238E27FC236}">
                  <a16:creationId xmlns:a16="http://schemas.microsoft.com/office/drawing/2014/main" id="{0312811C-6510-454E-904E-DD35838EA484}"/>
                </a:ext>
              </a:extLst>
            </p:cNvPr>
            <p:cNvCxnSpPr>
              <a:cxnSpLocks/>
            </p:cNvCxnSpPr>
            <p:nvPr/>
          </p:nvCxnSpPr>
          <p:spPr>
            <a:xfrm flipH="1" flipV="1">
              <a:off x="6096000" y="3568909"/>
              <a:ext cx="1816766" cy="1499243"/>
            </a:xfrm>
            <a:prstGeom prst="line">
              <a:avLst/>
            </a:prstGeom>
          </p:spPr>
          <p:style>
            <a:lnRef idx="1">
              <a:schemeClr val="dk1"/>
            </a:lnRef>
            <a:fillRef idx="0">
              <a:schemeClr val="dk1"/>
            </a:fillRef>
            <a:effectRef idx="0">
              <a:schemeClr val="dk1"/>
            </a:effectRef>
            <a:fontRef idx="minor">
              <a:schemeClr val="tx1"/>
            </a:fontRef>
          </p:style>
        </p:cxnSp>
        <p:cxnSp>
          <p:nvCxnSpPr>
            <p:cNvPr id="17" name="Conector recto 16">
              <a:extLst>
                <a:ext uri="{FF2B5EF4-FFF2-40B4-BE49-F238E27FC236}">
                  <a16:creationId xmlns:a16="http://schemas.microsoft.com/office/drawing/2014/main" id="{E5DB92C8-DE61-6E42-8C10-00220DA10DED}"/>
                </a:ext>
              </a:extLst>
            </p:cNvPr>
            <p:cNvCxnSpPr>
              <a:cxnSpLocks/>
            </p:cNvCxnSpPr>
            <p:nvPr/>
          </p:nvCxnSpPr>
          <p:spPr>
            <a:xfrm flipH="1" flipV="1">
              <a:off x="6095999" y="3568909"/>
              <a:ext cx="272905" cy="2284313"/>
            </a:xfrm>
            <a:prstGeom prst="line">
              <a:avLst/>
            </a:prstGeom>
          </p:spPr>
          <p:style>
            <a:lnRef idx="1">
              <a:schemeClr val="dk1"/>
            </a:lnRef>
            <a:fillRef idx="0">
              <a:schemeClr val="dk1"/>
            </a:fillRef>
            <a:effectRef idx="0">
              <a:schemeClr val="dk1"/>
            </a:effectRef>
            <a:fontRef idx="minor">
              <a:schemeClr val="tx1"/>
            </a:fontRef>
          </p:style>
        </p:cxnSp>
        <p:cxnSp>
          <p:nvCxnSpPr>
            <p:cNvPr id="20" name="Conector recto 19">
              <a:extLst>
                <a:ext uri="{FF2B5EF4-FFF2-40B4-BE49-F238E27FC236}">
                  <a16:creationId xmlns:a16="http://schemas.microsoft.com/office/drawing/2014/main" id="{071EAB72-2AEE-CC43-A857-10C372AD7A92}"/>
                </a:ext>
              </a:extLst>
            </p:cNvPr>
            <p:cNvCxnSpPr>
              <a:cxnSpLocks/>
            </p:cNvCxnSpPr>
            <p:nvPr/>
          </p:nvCxnSpPr>
          <p:spPr>
            <a:xfrm flipV="1">
              <a:off x="4316600" y="3568909"/>
              <a:ext cx="1779398" cy="1465804"/>
            </a:xfrm>
            <a:prstGeom prst="line">
              <a:avLst/>
            </a:prstGeom>
          </p:spPr>
          <p:style>
            <a:lnRef idx="1">
              <a:schemeClr val="dk1"/>
            </a:lnRef>
            <a:fillRef idx="0">
              <a:schemeClr val="dk1"/>
            </a:fillRef>
            <a:effectRef idx="0">
              <a:schemeClr val="dk1"/>
            </a:effectRef>
            <a:fontRef idx="minor">
              <a:schemeClr val="tx1"/>
            </a:fontRef>
          </p:style>
        </p:cxnSp>
        <p:cxnSp>
          <p:nvCxnSpPr>
            <p:cNvPr id="24" name="Conector recto 23">
              <a:extLst>
                <a:ext uri="{FF2B5EF4-FFF2-40B4-BE49-F238E27FC236}">
                  <a16:creationId xmlns:a16="http://schemas.microsoft.com/office/drawing/2014/main" id="{98307866-44B1-444E-A9FF-69F4CD30C92C}"/>
                </a:ext>
              </a:extLst>
            </p:cNvPr>
            <p:cNvCxnSpPr>
              <a:cxnSpLocks/>
              <a:stCxn id="5" idx="2"/>
            </p:cNvCxnSpPr>
            <p:nvPr/>
          </p:nvCxnSpPr>
          <p:spPr>
            <a:xfrm>
              <a:off x="3773999" y="3568908"/>
              <a:ext cx="2321997" cy="0"/>
            </a:xfrm>
            <a:prstGeom prst="line">
              <a:avLst/>
            </a:prstGeom>
          </p:spPr>
          <p:style>
            <a:lnRef idx="1">
              <a:schemeClr val="dk1"/>
            </a:lnRef>
            <a:fillRef idx="0">
              <a:schemeClr val="dk1"/>
            </a:fillRef>
            <a:effectRef idx="0">
              <a:schemeClr val="dk1"/>
            </a:effectRef>
            <a:fontRef idx="minor">
              <a:schemeClr val="tx1"/>
            </a:fontRef>
          </p:style>
        </p:cxnSp>
        <p:cxnSp>
          <p:nvCxnSpPr>
            <p:cNvPr id="28" name="Conector recto 27">
              <a:extLst>
                <a:ext uri="{FF2B5EF4-FFF2-40B4-BE49-F238E27FC236}">
                  <a16:creationId xmlns:a16="http://schemas.microsoft.com/office/drawing/2014/main" id="{AB5D69A0-AECC-BD46-9927-F3CD91AC09B7}"/>
                </a:ext>
              </a:extLst>
            </p:cNvPr>
            <p:cNvCxnSpPr>
              <a:cxnSpLocks/>
            </p:cNvCxnSpPr>
            <p:nvPr/>
          </p:nvCxnSpPr>
          <p:spPr>
            <a:xfrm>
              <a:off x="4082408" y="2484272"/>
              <a:ext cx="2013588" cy="1084636"/>
            </a:xfrm>
            <a:prstGeom prst="line">
              <a:avLst/>
            </a:prstGeom>
          </p:spPr>
          <p:style>
            <a:lnRef idx="1">
              <a:schemeClr val="dk1"/>
            </a:lnRef>
            <a:fillRef idx="0">
              <a:schemeClr val="dk1"/>
            </a:fillRef>
            <a:effectRef idx="0">
              <a:schemeClr val="dk1"/>
            </a:effectRef>
            <a:fontRef idx="minor">
              <a:schemeClr val="tx1"/>
            </a:fontRef>
          </p:style>
        </p:cxnSp>
        <p:cxnSp>
          <p:nvCxnSpPr>
            <p:cNvPr id="31" name="Conector recto 30">
              <a:extLst>
                <a:ext uri="{FF2B5EF4-FFF2-40B4-BE49-F238E27FC236}">
                  <a16:creationId xmlns:a16="http://schemas.microsoft.com/office/drawing/2014/main" id="{97DB507E-D6E8-3B4A-92BB-42D86D7D7784}"/>
                </a:ext>
              </a:extLst>
            </p:cNvPr>
            <p:cNvCxnSpPr>
              <a:cxnSpLocks/>
            </p:cNvCxnSpPr>
            <p:nvPr/>
          </p:nvCxnSpPr>
          <p:spPr>
            <a:xfrm>
              <a:off x="4837785" y="1644858"/>
              <a:ext cx="1258213" cy="1924049"/>
            </a:xfrm>
            <a:prstGeom prst="line">
              <a:avLst/>
            </a:prstGeom>
          </p:spPr>
          <p:style>
            <a:lnRef idx="1">
              <a:schemeClr val="dk1"/>
            </a:lnRef>
            <a:fillRef idx="0">
              <a:schemeClr val="dk1"/>
            </a:fillRef>
            <a:effectRef idx="0">
              <a:schemeClr val="dk1"/>
            </a:effectRef>
            <a:fontRef idx="minor">
              <a:schemeClr val="tx1"/>
            </a:fontRef>
          </p:style>
        </p:cxnSp>
      </p:grpSp>
      <p:sp>
        <p:nvSpPr>
          <p:cNvPr id="19" name="Google Shape;107;gb21d4c34d8_0_29">
            <a:extLst>
              <a:ext uri="{FF2B5EF4-FFF2-40B4-BE49-F238E27FC236}">
                <a16:creationId xmlns:a16="http://schemas.microsoft.com/office/drawing/2014/main" id="{98B487B7-1009-C446-AD32-EC8315AD727D}"/>
              </a:ext>
            </a:extLst>
          </p:cNvPr>
          <p:cNvSpPr txBox="1"/>
          <p:nvPr/>
        </p:nvSpPr>
        <p:spPr>
          <a:xfrm>
            <a:off x="940850" y="358075"/>
            <a:ext cx="10310400" cy="789000"/>
          </a:xfrm>
          <a:prstGeom prst="rect">
            <a:avLst/>
          </a:prstGeom>
          <a:no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90000"/>
              </a:lnSpc>
              <a:spcBef>
                <a:spcPts val="0"/>
              </a:spcBef>
              <a:spcAft>
                <a:spcPts val="0"/>
              </a:spcAft>
              <a:buClr>
                <a:srgbClr val="000000"/>
              </a:buClr>
              <a:buSzPts val="2400"/>
              <a:buFont typeface="Avenir"/>
              <a:buNone/>
              <a:tabLst/>
              <a:defRPr/>
            </a:pPr>
            <a:r>
              <a:rPr kumimoji="0" lang="es-ES" sz="1200" b="1" i="0" u="none" strike="noStrike" kern="0" cap="none" spc="0" normalizeH="0" baseline="0" noProof="0" dirty="0">
                <a:ln>
                  <a:noFill/>
                </a:ln>
                <a:solidFill>
                  <a:srgbClr val="6DB7A8"/>
                </a:solidFill>
                <a:effectLst/>
                <a:uLnTx/>
                <a:uFillTx/>
                <a:latin typeface="+mj-lt"/>
                <a:ea typeface="Avenir"/>
                <a:cs typeface="Avenir"/>
                <a:sym typeface="Avenir"/>
              </a:rPr>
              <a:t>DESGLOSE DE LAS EMPRESAS</a:t>
            </a:r>
            <a:endParaRPr kumimoji="0" sz="1200" b="1" i="0" u="none" strike="noStrike" kern="0" cap="none" spc="0" normalizeH="0" baseline="0" noProof="0" dirty="0">
              <a:ln>
                <a:noFill/>
              </a:ln>
              <a:solidFill>
                <a:srgbClr val="6DB7A8"/>
              </a:solidFill>
              <a:effectLst/>
              <a:uLnTx/>
              <a:uFillTx/>
              <a:latin typeface="+mj-lt"/>
              <a:ea typeface="Avenir"/>
              <a:cs typeface="Avenir"/>
              <a:sym typeface="Avenir"/>
            </a:endParaRPr>
          </a:p>
          <a:p>
            <a:pPr marL="0" marR="0" lvl="0" indent="0" algn="l" defTabSz="914400" rtl="0" eaLnBrk="1" fontAlgn="auto" latinLnBrk="0" hangingPunct="1">
              <a:lnSpc>
                <a:spcPct val="90000"/>
              </a:lnSpc>
              <a:spcBef>
                <a:spcPts val="0"/>
              </a:spcBef>
              <a:spcAft>
                <a:spcPts val="0"/>
              </a:spcAft>
              <a:buClr>
                <a:srgbClr val="000000"/>
              </a:buClr>
              <a:buSzPts val="2400"/>
              <a:buFont typeface="Avenir"/>
              <a:buNone/>
              <a:tabLst/>
              <a:defRPr/>
            </a:pPr>
            <a:r>
              <a:rPr kumimoji="0" lang="es-ES" sz="2400" b="1" i="0" u="none" strike="noStrike" kern="0" cap="none" spc="0" normalizeH="0" baseline="0" noProof="0" dirty="0">
                <a:ln>
                  <a:noFill/>
                </a:ln>
                <a:solidFill>
                  <a:srgbClr val="000000"/>
                </a:solidFill>
                <a:effectLst/>
                <a:uLnTx/>
                <a:uFillTx/>
                <a:latin typeface="+mj-lt"/>
                <a:ea typeface="Avenir"/>
                <a:cs typeface="Avenir"/>
                <a:sym typeface="Avenir"/>
              </a:rPr>
              <a:t>RESUMEN DE LAS EMPRESAS</a:t>
            </a:r>
            <a:endParaRPr kumimoji="0" sz="1400" b="1" i="0" u="none" strike="noStrike" kern="0" cap="none" spc="0" normalizeH="0" baseline="0" noProof="0" dirty="0">
              <a:ln>
                <a:noFill/>
              </a:ln>
              <a:solidFill>
                <a:srgbClr val="000000"/>
              </a:solidFill>
              <a:effectLst/>
              <a:uLnTx/>
              <a:uFillTx/>
              <a:latin typeface="+mj-lt"/>
              <a:cs typeface="Arial"/>
              <a:sym typeface="Arial"/>
            </a:endParaRPr>
          </a:p>
        </p:txBody>
      </p:sp>
      <p:sp>
        <p:nvSpPr>
          <p:cNvPr id="22" name="Google Shape;108;gb21d4c34d8_0_29">
            <a:extLst>
              <a:ext uri="{FF2B5EF4-FFF2-40B4-BE49-F238E27FC236}">
                <a16:creationId xmlns:a16="http://schemas.microsoft.com/office/drawing/2014/main" id="{AA9C0833-AFA4-7048-96D8-96AD11CE7767}"/>
              </a:ext>
            </a:extLst>
          </p:cNvPr>
          <p:cNvSpPr/>
          <p:nvPr/>
        </p:nvSpPr>
        <p:spPr>
          <a:xfrm>
            <a:off x="7510591" y="2000080"/>
            <a:ext cx="1380108" cy="195742"/>
          </a:xfrm>
          <a:prstGeom prst="rect">
            <a:avLst/>
          </a:prstGeom>
          <a:noFill/>
          <a:ln>
            <a:noFill/>
          </a:ln>
        </p:spPr>
        <p:txBody>
          <a:bodyPr spcFirstLastPara="1" wrap="square" lIns="91425" tIns="45700" rIns="91425" bIns="45700" anchor="ctr" anchorCtr="0">
            <a:noAutofit/>
          </a:bodyPr>
          <a:lstStyle/>
          <a:p>
            <a:pPr marL="0" marR="0" lvl="0" indent="0" algn="r"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800" b="0" i="0" u="none" strike="noStrike" kern="0" cap="none" spc="0" normalizeH="0" baseline="0" noProof="0" dirty="0">
                <a:ln>
                  <a:noFill/>
                </a:ln>
                <a:solidFill>
                  <a:srgbClr val="000000"/>
                </a:solidFill>
                <a:effectLst/>
                <a:uLnTx/>
                <a:uFillTx/>
                <a:latin typeface="+mn-lt"/>
                <a:ea typeface="Avenir"/>
                <a:cs typeface="Avenir"/>
                <a:sym typeface="Avenir"/>
              </a:rPr>
              <a:t>GESTOR DE RESIDUOS</a:t>
            </a:r>
          </a:p>
        </p:txBody>
      </p:sp>
      <p:cxnSp>
        <p:nvCxnSpPr>
          <p:cNvPr id="15" name="Conector recto 14">
            <a:extLst>
              <a:ext uri="{FF2B5EF4-FFF2-40B4-BE49-F238E27FC236}">
                <a16:creationId xmlns:a16="http://schemas.microsoft.com/office/drawing/2014/main" id="{A6288945-30F9-2C4B-B09F-6C7CB5F739C6}"/>
              </a:ext>
            </a:extLst>
          </p:cNvPr>
          <p:cNvCxnSpPr/>
          <p:nvPr/>
        </p:nvCxnSpPr>
        <p:spPr>
          <a:xfrm>
            <a:off x="6652596" y="2207604"/>
            <a:ext cx="2238103" cy="0"/>
          </a:xfrm>
          <a:prstGeom prst="line">
            <a:avLst/>
          </a:prstGeom>
        </p:spPr>
        <p:style>
          <a:lnRef idx="1">
            <a:schemeClr val="dk1"/>
          </a:lnRef>
          <a:fillRef idx="0">
            <a:schemeClr val="dk1"/>
          </a:fillRef>
          <a:effectRef idx="0">
            <a:schemeClr val="dk1"/>
          </a:effectRef>
          <a:fontRef idx="minor">
            <a:schemeClr val="tx1"/>
          </a:fontRef>
        </p:style>
      </p:cxnSp>
      <p:sp>
        <p:nvSpPr>
          <p:cNvPr id="25" name="Google Shape;108;gb21d4c34d8_0_29">
            <a:extLst>
              <a:ext uri="{FF2B5EF4-FFF2-40B4-BE49-F238E27FC236}">
                <a16:creationId xmlns:a16="http://schemas.microsoft.com/office/drawing/2014/main" id="{8EE9F109-F394-D54E-A48C-0DAFDD40220D}"/>
              </a:ext>
            </a:extLst>
          </p:cNvPr>
          <p:cNvSpPr/>
          <p:nvPr/>
        </p:nvSpPr>
        <p:spPr>
          <a:xfrm>
            <a:off x="7936158" y="3374989"/>
            <a:ext cx="1527709" cy="195742"/>
          </a:xfrm>
          <a:prstGeom prst="rect">
            <a:avLst/>
          </a:prstGeom>
          <a:noFill/>
          <a:ln>
            <a:noFill/>
          </a:ln>
        </p:spPr>
        <p:txBody>
          <a:bodyPr spcFirstLastPara="1" wrap="square" lIns="91425" tIns="45700" rIns="91425" bIns="45700" anchor="ctr" anchorCtr="0">
            <a:noAutofit/>
          </a:bodyPr>
          <a:lstStyle/>
          <a:p>
            <a:pPr marL="0" marR="0" lvl="0" indent="0" algn="r"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800" b="0" i="0" u="none" strike="noStrike" kern="0" cap="none" spc="0" normalizeH="0" baseline="0" noProof="0" dirty="0">
                <a:ln>
                  <a:noFill/>
                </a:ln>
                <a:solidFill>
                  <a:srgbClr val="000000"/>
                </a:solidFill>
                <a:effectLst/>
                <a:uLnTx/>
                <a:uFillTx/>
                <a:latin typeface="+mn-lt"/>
                <a:ea typeface="Avenir"/>
                <a:cs typeface="Avenir"/>
                <a:sym typeface="Avenir"/>
              </a:rPr>
              <a:t>RESIDUO COMO RECURSO</a:t>
            </a:r>
          </a:p>
        </p:txBody>
      </p:sp>
      <p:cxnSp>
        <p:nvCxnSpPr>
          <p:cNvPr id="26" name="Conector recto 25">
            <a:extLst>
              <a:ext uri="{FF2B5EF4-FFF2-40B4-BE49-F238E27FC236}">
                <a16:creationId xmlns:a16="http://schemas.microsoft.com/office/drawing/2014/main" id="{BFE75EF0-72AD-6E4D-9D1A-57F8A7B21FEA}"/>
              </a:ext>
            </a:extLst>
          </p:cNvPr>
          <p:cNvCxnSpPr/>
          <p:nvPr/>
        </p:nvCxnSpPr>
        <p:spPr>
          <a:xfrm>
            <a:off x="7225764" y="3582513"/>
            <a:ext cx="2238103" cy="0"/>
          </a:xfrm>
          <a:prstGeom prst="line">
            <a:avLst/>
          </a:prstGeom>
        </p:spPr>
        <p:style>
          <a:lnRef idx="1">
            <a:schemeClr val="dk1"/>
          </a:lnRef>
          <a:fillRef idx="0">
            <a:schemeClr val="dk1"/>
          </a:fillRef>
          <a:effectRef idx="0">
            <a:schemeClr val="dk1"/>
          </a:effectRef>
          <a:fontRef idx="minor">
            <a:schemeClr val="tx1"/>
          </a:fontRef>
        </p:style>
      </p:cxnSp>
      <p:sp>
        <p:nvSpPr>
          <p:cNvPr id="29" name="Google Shape;108;gb21d4c34d8_0_29">
            <a:extLst>
              <a:ext uri="{FF2B5EF4-FFF2-40B4-BE49-F238E27FC236}">
                <a16:creationId xmlns:a16="http://schemas.microsoft.com/office/drawing/2014/main" id="{F0FE3454-405B-9642-8551-20C69BD6F72F}"/>
              </a:ext>
            </a:extLst>
          </p:cNvPr>
          <p:cNvSpPr/>
          <p:nvPr/>
        </p:nvSpPr>
        <p:spPr>
          <a:xfrm>
            <a:off x="7168696" y="4846678"/>
            <a:ext cx="1886513" cy="195742"/>
          </a:xfrm>
          <a:prstGeom prst="rect">
            <a:avLst/>
          </a:prstGeom>
          <a:noFill/>
          <a:ln>
            <a:noFill/>
          </a:ln>
        </p:spPr>
        <p:txBody>
          <a:bodyPr spcFirstLastPara="1" wrap="square" lIns="91425" tIns="45700" rIns="91425" bIns="45700" anchor="ctr" anchorCtr="0">
            <a:noAutofit/>
          </a:bodyPr>
          <a:lstStyle/>
          <a:p>
            <a:pPr marL="0" marR="0" lvl="0" indent="0" algn="r"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800" b="0" i="0" u="none" strike="noStrike" kern="0" cap="none" spc="0" normalizeH="0" baseline="0" noProof="0" dirty="0">
                <a:ln>
                  <a:noFill/>
                </a:ln>
                <a:solidFill>
                  <a:srgbClr val="000000"/>
                </a:solidFill>
                <a:effectLst/>
                <a:uLnTx/>
                <a:uFillTx/>
                <a:latin typeface="+mn-lt"/>
                <a:ea typeface="Avenir"/>
                <a:cs typeface="Avenir"/>
                <a:sym typeface="Avenir"/>
              </a:rPr>
              <a:t>FUNDACIONES Y ASOCIACIONES</a:t>
            </a:r>
          </a:p>
        </p:txBody>
      </p:sp>
      <p:cxnSp>
        <p:nvCxnSpPr>
          <p:cNvPr id="30" name="Conector recto 29">
            <a:extLst>
              <a:ext uri="{FF2B5EF4-FFF2-40B4-BE49-F238E27FC236}">
                <a16:creationId xmlns:a16="http://schemas.microsoft.com/office/drawing/2014/main" id="{47A841B9-AC28-FE44-80C7-33EC2786B4B9}"/>
              </a:ext>
            </a:extLst>
          </p:cNvPr>
          <p:cNvCxnSpPr/>
          <p:nvPr/>
        </p:nvCxnSpPr>
        <p:spPr>
          <a:xfrm>
            <a:off x="6817106" y="5054202"/>
            <a:ext cx="2238103" cy="0"/>
          </a:xfrm>
          <a:prstGeom prst="line">
            <a:avLst/>
          </a:prstGeom>
        </p:spPr>
        <p:style>
          <a:lnRef idx="1">
            <a:schemeClr val="dk1"/>
          </a:lnRef>
          <a:fillRef idx="0">
            <a:schemeClr val="dk1"/>
          </a:fillRef>
          <a:effectRef idx="0">
            <a:schemeClr val="dk1"/>
          </a:effectRef>
          <a:fontRef idx="minor">
            <a:schemeClr val="tx1"/>
          </a:fontRef>
        </p:style>
      </p:cxnSp>
      <p:sp>
        <p:nvSpPr>
          <p:cNvPr id="32" name="Google Shape;108;gb21d4c34d8_0_29">
            <a:extLst>
              <a:ext uri="{FF2B5EF4-FFF2-40B4-BE49-F238E27FC236}">
                <a16:creationId xmlns:a16="http://schemas.microsoft.com/office/drawing/2014/main" id="{83D7DE3B-0720-A745-A397-6CA204A936B6}"/>
              </a:ext>
            </a:extLst>
          </p:cNvPr>
          <p:cNvSpPr/>
          <p:nvPr/>
        </p:nvSpPr>
        <p:spPr>
          <a:xfrm>
            <a:off x="7529060" y="2220478"/>
            <a:ext cx="1380108" cy="195742"/>
          </a:xfrm>
          <a:prstGeom prst="rect">
            <a:avLst/>
          </a:prstGeom>
          <a:noFill/>
          <a:ln>
            <a:noFill/>
          </a:ln>
        </p:spPr>
        <p:txBody>
          <a:bodyPr spcFirstLastPara="1" wrap="square" lIns="91425" tIns="45700" rIns="91425" bIns="45700" anchor="ctr" anchorCtr="0">
            <a:noAutofit/>
          </a:bodyPr>
          <a:lstStyle/>
          <a:p>
            <a:pPr marL="0" marR="0" lvl="0" indent="0" algn="r"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800" b="1" i="0" u="none" strike="noStrike" kern="0" cap="none" spc="0" normalizeH="0" baseline="0" noProof="0" dirty="0">
                <a:ln>
                  <a:noFill/>
                </a:ln>
                <a:solidFill>
                  <a:srgbClr val="000000"/>
                </a:solidFill>
                <a:effectLst/>
                <a:uLnTx/>
                <a:uFillTx/>
                <a:latin typeface="+mn-lt"/>
                <a:ea typeface="Avenir"/>
                <a:cs typeface="Avenir"/>
                <a:sym typeface="Avenir"/>
              </a:rPr>
              <a:t>13,16%</a:t>
            </a:r>
          </a:p>
        </p:txBody>
      </p:sp>
      <p:sp>
        <p:nvSpPr>
          <p:cNvPr id="33" name="Google Shape;108;gb21d4c34d8_0_29">
            <a:extLst>
              <a:ext uri="{FF2B5EF4-FFF2-40B4-BE49-F238E27FC236}">
                <a16:creationId xmlns:a16="http://schemas.microsoft.com/office/drawing/2014/main" id="{5F4F0BB3-DA72-D34C-980B-84F74F6954A6}"/>
              </a:ext>
            </a:extLst>
          </p:cNvPr>
          <p:cNvSpPr/>
          <p:nvPr/>
        </p:nvSpPr>
        <p:spPr>
          <a:xfrm>
            <a:off x="8083759" y="3601906"/>
            <a:ext cx="1380108" cy="195742"/>
          </a:xfrm>
          <a:prstGeom prst="rect">
            <a:avLst/>
          </a:prstGeom>
          <a:noFill/>
          <a:ln>
            <a:noFill/>
          </a:ln>
        </p:spPr>
        <p:txBody>
          <a:bodyPr spcFirstLastPara="1" wrap="square" lIns="91425" tIns="45700" rIns="91425" bIns="45700" anchor="ctr" anchorCtr="0">
            <a:noAutofit/>
          </a:bodyPr>
          <a:lstStyle/>
          <a:p>
            <a:pPr marL="0" marR="0" lvl="0" indent="0" algn="r"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800" b="1" i="0" u="none" strike="noStrike" kern="0" cap="none" spc="0" normalizeH="0" baseline="0" noProof="0" dirty="0">
                <a:ln>
                  <a:noFill/>
                </a:ln>
                <a:solidFill>
                  <a:srgbClr val="000000"/>
                </a:solidFill>
                <a:effectLst/>
                <a:uLnTx/>
                <a:uFillTx/>
                <a:latin typeface="+mn-lt"/>
                <a:ea typeface="Avenir"/>
                <a:cs typeface="Avenir"/>
                <a:sym typeface="Avenir"/>
              </a:rPr>
              <a:t>22,37%</a:t>
            </a:r>
          </a:p>
        </p:txBody>
      </p:sp>
      <p:sp>
        <p:nvSpPr>
          <p:cNvPr id="34" name="Google Shape;108;gb21d4c34d8_0_29">
            <a:extLst>
              <a:ext uri="{FF2B5EF4-FFF2-40B4-BE49-F238E27FC236}">
                <a16:creationId xmlns:a16="http://schemas.microsoft.com/office/drawing/2014/main" id="{36A75018-B316-AA4D-94D4-836FE783229D}"/>
              </a:ext>
            </a:extLst>
          </p:cNvPr>
          <p:cNvSpPr/>
          <p:nvPr/>
        </p:nvSpPr>
        <p:spPr>
          <a:xfrm>
            <a:off x="7675101" y="5073595"/>
            <a:ext cx="1380108" cy="195742"/>
          </a:xfrm>
          <a:prstGeom prst="rect">
            <a:avLst/>
          </a:prstGeom>
          <a:noFill/>
          <a:ln>
            <a:noFill/>
          </a:ln>
        </p:spPr>
        <p:txBody>
          <a:bodyPr spcFirstLastPara="1" wrap="square" lIns="91425" tIns="45700" rIns="91425" bIns="45700" anchor="ctr" anchorCtr="0">
            <a:noAutofit/>
          </a:bodyPr>
          <a:lstStyle/>
          <a:p>
            <a:pPr marL="0" marR="0" lvl="0" indent="0" algn="r"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800" b="1" i="0" u="none" strike="noStrike" kern="0" cap="none" spc="0" normalizeH="0" baseline="0" noProof="0" dirty="0">
                <a:ln>
                  <a:noFill/>
                </a:ln>
                <a:solidFill>
                  <a:srgbClr val="000000"/>
                </a:solidFill>
                <a:effectLst/>
                <a:uLnTx/>
                <a:uFillTx/>
                <a:latin typeface="+mn-lt"/>
                <a:ea typeface="Avenir"/>
                <a:cs typeface="Avenir"/>
                <a:sym typeface="Avenir"/>
              </a:rPr>
              <a:t>11,84%</a:t>
            </a:r>
          </a:p>
        </p:txBody>
      </p:sp>
      <p:sp>
        <p:nvSpPr>
          <p:cNvPr id="35" name="Google Shape;108;gb21d4c34d8_0_29">
            <a:extLst>
              <a:ext uri="{FF2B5EF4-FFF2-40B4-BE49-F238E27FC236}">
                <a16:creationId xmlns:a16="http://schemas.microsoft.com/office/drawing/2014/main" id="{91432D20-652C-7C44-A6E4-13CE4FB63133}"/>
              </a:ext>
            </a:extLst>
          </p:cNvPr>
          <p:cNvSpPr/>
          <p:nvPr/>
        </p:nvSpPr>
        <p:spPr>
          <a:xfrm>
            <a:off x="3142876" y="5052278"/>
            <a:ext cx="1380108" cy="195742"/>
          </a:xfrm>
          <a:prstGeom prst="rect">
            <a:avLst/>
          </a:prstGeom>
          <a:no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800" b="0" i="0" u="none" strike="noStrike" kern="0" cap="none" spc="0" normalizeH="0" baseline="0" noProof="0" dirty="0">
                <a:ln>
                  <a:noFill/>
                </a:ln>
                <a:solidFill>
                  <a:srgbClr val="000000"/>
                </a:solidFill>
                <a:effectLst/>
                <a:uLnTx/>
                <a:uFillTx/>
                <a:latin typeface="+mn-lt"/>
                <a:ea typeface="Avenir"/>
                <a:cs typeface="Avenir"/>
                <a:sym typeface="Avenir"/>
              </a:rPr>
              <a:t>CONSULTORAS</a:t>
            </a:r>
          </a:p>
        </p:txBody>
      </p:sp>
      <p:cxnSp>
        <p:nvCxnSpPr>
          <p:cNvPr id="36" name="Conector recto 35">
            <a:extLst>
              <a:ext uri="{FF2B5EF4-FFF2-40B4-BE49-F238E27FC236}">
                <a16:creationId xmlns:a16="http://schemas.microsoft.com/office/drawing/2014/main" id="{D16A8A70-5A76-0E4D-A6BC-4B21BD9952AD}"/>
              </a:ext>
            </a:extLst>
          </p:cNvPr>
          <p:cNvCxnSpPr/>
          <p:nvPr/>
        </p:nvCxnSpPr>
        <p:spPr>
          <a:xfrm>
            <a:off x="3174558" y="5259802"/>
            <a:ext cx="2238103" cy="0"/>
          </a:xfrm>
          <a:prstGeom prst="line">
            <a:avLst/>
          </a:prstGeom>
        </p:spPr>
        <p:style>
          <a:lnRef idx="1">
            <a:schemeClr val="dk1"/>
          </a:lnRef>
          <a:fillRef idx="0">
            <a:schemeClr val="dk1"/>
          </a:fillRef>
          <a:effectRef idx="0">
            <a:schemeClr val="dk1"/>
          </a:effectRef>
          <a:fontRef idx="minor">
            <a:schemeClr val="tx1"/>
          </a:fontRef>
        </p:style>
      </p:cxnSp>
      <p:sp>
        <p:nvSpPr>
          <p:cNvPr id="37" name="Google Shape;108;gb21d4c34d8_0_29">
            <a:extLst>
              <a:ext uri="{FF2B5EF4-FFF2-40B4-BE49-F238E27FC236}">
                <a16:creationId xmlns:a16="http://schemas.microsoft.com/office/drawing/2014/main" id="{14165A38-E00E-DC44-A55C-0C660DC1447E}"/>
              </a:ext>
            </a:extLst>
          </p:cNvPr>
          <p:cNvSpPr/>
          <p:nvPr/>
        </p:nvSpPr>
        <p:spPr>
          <a:xfrm>
            <a:off x="3161345" y="5272676"/>
            <a:ext cx="1380108" cy="195742"/>
          </a:xfrm>
          <a:prstGeom prst="rect">
            <a:avLst/>
          </a:prstGeom>
          <a:no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800" b="1" i="0" u="none" strike="noStrike" kern="0" cap="none" spc="0" normalizeH="0" baseline="0" noProof="0" dirty="0">
                <a:ln>
                  <a:noFill/>
                </a:ln>
                <a:solidFill>
                  <a:srgbClr val="000000"/>
                </a:solidFill>
                <a:effectLst/>
                <a:uLnTx/>
                <a:uFillTx/>
                <a:latin typeface="Avenir Book" panose="02000503020000020003" pitchFamily="2" charset="0"/>
                <a:ea typeface="Avenir"/>
                <a:cs typeface="Avenir"/>
                <a:sym typeface="Avenir"/>
              </a:rPr>
              <a:t>17,11%</a:t>
            </a:r>
          </a:p>
        </p:txBody>
      </p:sp>
      <p:sp>
        <p:nvSpPr>
          <p:cNvPr id="38" name="Google Shape;108;gb21d4c34d8_0_29">
            <a:extLst>
              <a:ext uri="{FF2B5EF4-FFF2-40B4-BE49-F238E27FC236}">
                <a16:creationId xmlns:a16="http://schemas.microsoft.com/office/drawing/2014/main" id="{B3259B26-D9DA-9E41-ACEA-2C3E5564C1AF}"/>
              </a:ext>
            </a:extLst>
          </p:cNvPr>
          <p:cNvSpPr/>
          <p:nvPr/>
        </p:nvSpPr>
        <p:spPr>
          <a:xfrm>
            <a:off x="2706551" y="4032554"/>
            <a:ext cx="1380108" cy="195742"/>
          </a:xfrm>
          <a:prstGeom prst="rect">
            <a:avLst/>
          </a:prstGeom>
          <a:no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800" b="0" i="0" u="none" strike="noStrike" kern="0" cap="none" spc="0" normalizeH="0" baseline="0" noProof="0" dirty="0">
                <a:ln>
                  <a:noFill/>
                </a:ln>
                <a:solidFill>
                  <a:srgbClr val="000000"/>
                </a:solidFill>
                <a:effectLst/>
                <a:uLnTx/>
                <a:uFillTx/>
                <a:latin typeface="+mn-lt"/>
                <a:ea typeface="Avenir"/>
                <a:cs typeface="Avenir"/>
                <a:sym typeface="Avenir"/>
              </a:rPr>
              <a:t>INGENIERÍAS</a:t>
            </a:r>
          </a:p>
        </p:txBody>
      </p:sp>
      <p:cxnSp>
        <p:nvCxnSpPr>
          <p:cNvPr id="39" name="Conector recto 38">
            <a:extLst>
              <a:ext uri="{FF2B5EF4-FFF2-40B4-BE49-F238E27FC236}">
                <a16:creationId xmlns:a16="http://schemas.microsoft.com/office/drawing/2014/main" id="{635BAB94-69A6-5641-BE9E-7FADC8ABDBCF}"/>
              </a:ext>
            </a:extLst>
          </p:cNvPr>
          <p:cNvCxnSpPr>
            <a:cxnSpLocks/>
          </p:cNvCxnSpPr>
          <p:nvPr/>
        </p:nvCxnSpPr>
        <p:spPr>
          <a:xfrm>
            <a:off x="2738233" y="4240078"/>
            <a:ext cx="1803220" cy="0"/>
          </a:xfrm>
          <a:prstGeom prst="line">
            <a:avLst/>
          </a:prstGeom>
        </p:spPr>
        <p:style>
          <a:lnRef idx="1">
            <a:schemeClr val="dk1"/>
          </a:lnRef>
          <a:fillRef idx="0">
            <a:schemeClr val="dk1"/>
          </a:fillRef>
          <a:effectRef idx="0">
            <a:schemeClr val="dk1"/>
          </a:effectRef>
          <a:fontRef idx="minor">
            <a:schemeClr val="tx1"/>
          </a:fontRef>
        </p:style>
      </p:cxnSp>
      <p:sp>
        <p:nvSpPr>
          <p:cNvPr id="40" name="Google Shape;108;gb21d4c34d8_0_29">
            <a:extLst>
              <a:ext uri="{FF2B5EF4-FFF2-40B4-BE49-F238E27FC236}">
                <a16:creationId xmlns:a16="http://schemas.microsoft.com/office/drawing/2014/main" id="{283C184F-D37D-FC49-B571-98AC8B08FA7C}"/>
              </a:ext>
            </a:extLst>
          </p:cNvPr>
          <p:cNvSpPr/>
          <p:nvPr/>
        </p:nvSpPr>
        <p:spPr>
          <a:xfrm>
            <a:off x="2725020" y="4252952"/>
            <a:ext cx="1380108" cy="195742"/>
          </a:xfrm>
          <a:prstGeom prst="rect">
            <a:avLst/>
          </a:prstGeom>
          <a:no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800" b="1" i="0" u="none" strike="noStrike" kern="0" cap="none" spc="0" normalizeH="0" baseline="0" noProof="0" dirty="0">
                <a:ln>
                  <a:noFill/>
                </a:ln>
                <a:solidFill>
                  <a:srgbClr val="000000"/>
                </a:solidFill>
                <a:effectLst/>
                <a:uLnTx/>
                <a:uFillTx/>
                <a:latin typeface="+mn-lt"/>
                <a:ea typeface="Avenir"/>
                <a:cs typeface="Avenir"/>
                <a:sym typeface="Avenir"/>
              </a:rPr>
              <a:t>10,53%</a:t>
            </a:r>
          </a:p>
        </p:txBody>
      </p:sp>
      <p:sp>
        <p:nvSpPr>
          <p:cNvPr id="41" name="Google Shape;108;gb21d4c34d8_0_29">
            <a:extLst>
              <a:ext uri="{FF2B5EF4-FFF2-40B4-BE49-F238E27FC236}">
                <a16:creationId xmlns:a16="http://schemas.microsoft.com/office/drawing/2014/main" id="{E8F0A53E-242B-EC4A-8490-2D8991D89951}"/>
              </a:ext>
            </a:extLst>
          </p:cNvPr>
          <p:cNvSpPr/>
          <p:nvPr/>
        </p:nvSpPr>
        <p:spPr>
          <a:xfrm>
            <a:off x="2434929" y="3163232"/>
            <a:ext cx="1732454" cy="231908"/>
          </a:xfrm>
          <a:prstGeom prst="rect">
            <a:avLst/>
          </a:prstGeom>
          <a:no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800" b="0" i="0" u="none" strike="noStrike" kern="0" cap="none" spc="0" normalizeH="0" baseline="0" noProof="0" dirty="0">
                <a:ln>
                  <a:noFill/>
                </a:ln>
                <a:solidFill>
                  <a:srgbClr val="000000"/>
                </a:solidFill>
                <a:effectLst/>
                <a:uLnTx/>
                <a:uFillTx/>
                <a:latin typeface="+mn-lt"/>
                <a:ea typeface="Avenir"/>
                <a:cs typeface="Avenir"/>
                <a:sym typeface="Avenir"/>
              </a:rPr>
              <a:t>SUMINISTRADORES DE TECN.</a:t>
            </a:r>
          </a:p>
        </p:txBody>
      </p:sp>
      <p:cxnSp>
        <p:nvCxnSpPr>
          <p:cNvPr id="42" name="Conector recto 41">
            <a:extLst>
              <a:ext uri="{FF2B5EF4-FFF2-40B4-BE49-F238E27FC236}">
                <a16:creationId xmlns:a16="http://schemas.microsoft.com/office/drawing/2014/main" id="{E4340C62-625D-9049-BA5C-BECDC0709ACC}"/>
              </a:ext>
            </a:extLst>
          </p:cNvPr>
          <p:cNvCxnSpPr>
            <a:cxnSpLocks/>
          </p:cNvCxnSpPr>
          <p:nvPr/>
        </p:nvCxnSpPr>
        <p:spPr>
          <a:xfrm>
            <a:off x="2667783" y="3370756"/>
            <a:ext cx="1803220" cy="0"/>
          </a:xfrm>
          <a:prstGeom prst="line">
            <a:avLst/>
          </a:prstGeom>
        </p:spPr>
        <p:style>
          <a:lnRef idx="1">
            <a:schemeClr val="dk1"/>
          </a:lnRef>
          <a:fillRef idx="0">
            <a:schemeClr val="dk1"/>
          </a:fillRef>
          <a:effectRef idx="0">
            <a:schemeClr val="dk1"/>
          </a:effectRef>
          <a:fontRef idx="minor">
            <a:schemeClr val="tx1"/>
          </a:fontRef>
        </p:style>
      </p:cxnSp>
      <p:sp>
        <p:nvSpPr>
          <p:cNvPr id="43" name="Google Shape;108;gb21d4c34d8_0_29">
            <a:extLst>
              <a:ext uri="{FF2B5EF4-FFF2-40B4-BE49-F238E27FC236}">
                <a16:creationId xmlns:a16="http://schemas.microsoft.com/office/drawing/2014/main" id="{08651B9A-9839-5A49-9A2E-0FC23E948561}"/>
              </a:ext>
            </a:extLst>
          </p:cNvPr>
          <p:cNvSpPr/>
          <p:nvPr/>
        </p:nvSpPr>
        <p:spPr>
          <a:xfrm>
            <a:off x="2654570" y="3383630"/>
            <a:ext cx="1380108" cy="195742"/>
          </a:xfrm>
          <a:prstGeom prst="rect">
            <a:avLst/>
          </a:prstGeom>
          <a:no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800" b="1" i="0" u="none" strike="noStrike" kern="0" cap="none" spc="0" normalizeH="0" baseline="0" noProof="0" dirty="0">
                <a:ln>
                  <a:noFill/>
                </a:ln>
                <a:solidFill>
                  <a:srgbClr val="000000"/>
                </a:solidFill>
                <a:effectLst/>
                <a:uLnTx/>
                <a:uFillTx/>
                <a:latin typeface="+mn-lt"/>
                <a:ea typeface="Avenir"/>
                <a:cs typeface="Avenir"/>
                <a:sym typeface="Avenir"/>
              </a:rPr>
              <a:t>7.89%</a:t>
            </a:r>
          </a:p>
        </p:txBody>
      </p:sp>
      <p:sp>
        <p:nvSpPr>
          <p:cNvPr id="47" name="Google Shape;108;gb21d4c34d8_0_29">
            <a:extLst>
              <a:ext uri="{FF2B5EF4-FFF2-40B4-BE49-F238E27FC236}">
                <a16:creationId xmlns:a16="http://schemas.microsoft.com/office/drawing/2014/main" id="{C89724C8-B7A6-E448-98E3-238E4EC1BB31}"/>
              </a:ext>
            </a:extLst>
          </p:cNvPr>
          <p:cNvSpPr/>
          <p:nvPr/>
        </p:nvSpPr>
        <p:spPr>
          <a:xfrm>
            <a:off x="2587956" y="2245781"/>
            <a:ext cx="2235301" cy="283978"/>
          </a:xfrm>
          <a:prstGeom prst="rect">
            <a:avLst/>
          </a:prstGeom>
          <a:no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800" b="0" i="0" u="none" strike="noStrike" kern="0" cap="none" spc="0" normalizeH="0" baseline="0" noProof="0" dirty="0">
                <a:ln>
                  <a:noFill/>
                </a:ln>
                <a:solidFill>
                  <a:srgbClr val="000000"/>
                </a:solidFill>
                <a:effectLst/>
                <a:uLnTx/>
                <a:uFillTx/>
                <a:latin typeface="+mn-lt"/>
                <a:ea typeface="Avenir"/>
                <a:cs typeface="Avenir"/>
                <a:sym typeface="Avenir"/>
              </a:rPr>
              <a:t>CONSTRUCTORAS, INFRAESTRUCTURAS Y ARQUITECTURA</a:t>
            </a:r>
          </a:p>
        </p:txBody>
      </p:sp>
      <p:cxnSp>
        <p:nvCxnSpPr>
          <p:cNvPr id="48" name="Conector recto 47">
            <a:extLst>
              <a:ext uri="{FF2B5EF4-FFF2-40B4-BE49-F238E27FC236}">
                <a16:creationId xmlns:a16="http://schemas.microsoft.com/office/drawing/2014/main" id="{5413B97D-C7AE-1A41-960A-E6AB42B2AB0B}"/>
              </a:ext>
            </a:extLst>
          </p:cNvPr>
          <p:cNvCxnSpPr>
            <a:cxnSpLocks/>
          </p:cNvCxnSpPr>
          <p:nvPr/>
        </p:nvCxnSpPr>
        <p:spPr>
          <a:xfrm>
            <a:off x="2636101" y="2542555"/>
            <a:ext cx="2116849" cy="11782"/>
          </a:xfrm>
          <a:prstGeom prst="line">
            <a:avLst/>
          </a:prstGeom>
        </p:spPr>
        <p:style>
          <a:lnRef idx="1">
            <a:schemeClr val="dk1"/>
          </a:lnRef>
          <a:fillRef idx="0">
            <a:schemeClr val="dk1"/>
          </a:fillRef>
          <a:effectRef idx="0">
            <a:schemeClr val="dk1"/>
          </a:effectRef>
          <a:fontRef idx="minor">
            <a:schemeClr val="tx1"/>
          </a:fontRef>
        </p:style>
      </p:cxnSp>
      <p:sp>
        <p:nvSpPr>
          <p:cNvPr id="49" name="Google Shape;108;gb21d4c34d8_0_29">
            <a:extLst>
              <a:ext uri="{FF2B5EF4-FFF2-40B4-BE49-F238E27FC236}">
                <a16:creationId xmlns:a16="http://schemas.microsoft.com/office/drawing/2014/main" id="{05F40D0F-649B-5441-AB1F-24C6785D1020}"/>
              </a:ext>
            </a:extLst>
          </p:cNvPr>
          <p:cNvSpPr/>
          <p:nvPr/>
        </p:nvSpPr>
        <p:spPr>
          <a:xfrm>
            <a:off x="2655709" y="2567211"/>
            <a:ext cx="1380108" cy="195742"/>
          </a:xfrm>
          <a:prstGeom prst="rect">
            <a:avLst/>
          </a:prstGeom>
          <a:no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800" b="1" i="0" u="none" strike="noStrike" kern="0" cap="none" spc="0" normalizeH="0" baseline="0" noProof="0" dirty="0">
                <a:ln>
                  <a:noFill/>
                </a:ln>
                <a:solidFill>
                  <a:srgbClr val="000000"/>
                </a:solidFill>
                <a:effectLst/>
                <a:uLnTx/>
                <a:uFillTx/>
                <a:latin typeface="+mn-lt"/>
                <a:ea typeface="Avenir"/>
                <a:cs typeface="Avenir"/>
                <a:sym typeface="Avenir"/>
              </a:rPr>
              <a:t>7,89%</a:t>
            </a:r>
          </a:p>
        </p:txBody>
      </p:sp>
      <p:sp>
        <p:nvSpPr>
          <p:cNvPr id="53" name="Google Shape;108;gb21d4c34d8_0_29">
            <a:extLst>
              <a:ext uri="{FF2B5EF4-FFF2-40B4-BE49-F238E27FC236}">
                <a16:creationId xmlns:a16="http://schemas.microsoft.com/office/drawing/2014/main" id="{EE765FED-7698-2249-BB1B-C71F57F925DC}"/>
              </a:ext>
            </a:extLst>
          </p:cNvPr>
          <p:cNvSpPr/>
          <p:nvPr/>
        </p:nvSpPr>
        <p:spPr>
          <a:xfrm>
            <a:off x="3684506" y="1837082"/>
            <a:ext cx="1523011" cy="220391"/>
          </a:xfrm>
          <a:prstGeom prst="rect">
            <a:avLst/>
          </a:prstGeom>
          <a:no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800" b="0" i="0" u="none" strike="noStrike" kern="0" cap="none" spc="0" normalizeH="0" baseline="0" noProof="0" dirty="0">
                <a:ln>
                  <a:noFill/>
                </a:ln>
                <a:solidFill>
                  <a:srgbClr val="000000"/>
                </a:solidFill>
                <a:effectLst/>
                <a:uLnTx/>
                <a:uFillTx/>
                <a:latin typeface="+mn-lt"/>
                <a:ea typeface="Avenir"/>
                <a:cs typeface="Avenir"/>
                <a:sym typeface="Avenir"/>
              </a:rPr>
              <a:t>UNIVERSIDADES Y CCTT</a:t>
            </a:r>
          </a:p>
        </p:txBody>
      </p:sp>
      <p:cxnSp>
        <p:nvCxnSpPr>
          <p:cNvPr id="54" name="Conector recto 53">
            <a:extLst>
              <a:ext uri="{FF2B5EF4-FFF2-40B4-BE49-F238E27FC236}">
                <a16:creationId xmlns:a16="http://schemas.microsoft.com/office/drawing/2014/main" id="{2FDA07D8-2ACF-B44D-B0D6-CF1E7048EBEE}"/>
              </a:ext>
            </a:extLst>
          </p:cNvPr>
          <p:cNvCxnSpPr>
            <a:cxnSpLocks/>
          </p:cNvCxnSpPr>
          <p:nvPr/>
        </p:nvCxnSpPr>
        <p:spPr>
          <a:xfrm>
            <a:off x="3716189" y="2044607"/>
            <a:ext cx="1803220" cy="0"/>
          </a:xfrm>
          <a:prstGeom prst="line">
            <a:avLst/>
          </a:prstGeom>
        </p:spPr>
        <p:style>
          <a:lnRef idx="1">
            <a:schemeClr val="dk1"/>
          </a:lnRef>
          <a:fillRef idx="0">
            <a:schemeClr val="dk1"/>
          </a:fillRef>
          <a:effectRef idx="0">
            <a:schemeClr val="dk1"/>
          </a:effectRef>
          <a:fontRef idx="minor">
            <a:schemeClr val="tx1"/>
          </a:fontRef>
        </p:style>
      </p:cxnSp>
      <p:sp>
        <p:nvSpPr>
          <p:cNvPr id="55" name="Google Shape;108;gb21d4c34d8_0_29">
            <a:extLst>
              <a:ext uri="{FF2B5EF4-FFF2-40B4-BE49-F238E27FC236}">
                <a16:creationId xmlns:a16="http://schemas.microsoft.com/office/drawing/2014/main" id="{D68DA558-C84A-C748-909F-EAB0BBDDE18C}"/>
              </a:ext>
            </a:extLst>
          </p:cNvPr>
          <p:cNvSpPr/>
          <p:nvPr/>
        </p:nvSpPr>
        <p:spPr>
          <a:xfrm>
            <a:off x="3702976" y="2057481"/>
            <a:ext cx="1380108" cy="195742"/>
          </a:xfrm>
          <a:prstGeom prst="rect">
            <a:avLst/>
          </a:prstGeom>
          <a:no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800" b="1" i="0" u="none" strike="noStrike" kern="0" cap="none" spc="0" normalizeH="0" baseline="0" noProof="0" dirty="0">
                <a:ln>
                  <a:noFill/>
                </a:ln>
                <a:solidFill>
                  <a:srgbClr val="000000"/>
                </a:solidFill>
                <a:effectLst/>
                <a:uLnTx/>
                <a:uFillTx/>
                <a:latin typeface="+mn-lt"/>
                <a:ea typeface="Avenir"/>
                <a:cs typeface="Avenir"/>
                <a:sym typeface="Avenir"/>
              </a:rPr>
              <a:t>7,89%</a:t>
            </a:r>
          </a:p>
        </p:txBody>
      </p:sp>
      <p:sp>
        <p:nvSpPr>
          <p:cNvPr id="56" name="Google Shape;108;gb21d4c34d8_0_29">
            <a:extLst>
              <a:ext uri="{FF2B5EF4-FFF2-40B4-BE49-F238E27FC236}">
                <a16:creationId xmlns:a16="http://schemas.microsoft.com/office/drawing/2014/main" id="{484C8F33-8207-F54B-91BB-778D8D4E92D6}"/>
              </a:ext>
            </a:extLst>
          </p:cNvPr>
          <p:cNvSpPr/>
          <p:nvPr/>
        </p:nvSpPr>
        <p:spPr>
          <a:xfrm>
            <a:off x="6750727" y="1450524"/>
            <a:ext cx="1380108" cy="195742"/>
          </a:xfrm>
          <a:prstGeom prst="rect">
            <a:avLst/>
          </a:prstGeom>
          <a:noFill/>
          <a:ln>
            <a:noFill/>
          </a:ln>
        </p:spPr>
        <p:txBody>
          <a:bodyPr spcFirstLastPara="1" wrap="square" lIns="91425" tIns="45700" rIns="91425" bIns="45700" anchor="ctr" anchorCtr="0">
            <a:noAutofit/>
          </a:bodyPr>
          <a:lstStyle/>
          <a:p>
            <a:pPr marL="0" marR="0" lvl="0" indent="0" algn="r"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800" b="0" i="0" u="none" strike="noStrike" kern="0" cap="none" spc="0" normalizeH="0" baseline="0" noProof="0" dirty="0">
                <a:ln>
                  <a:noFill/>
                </a:ln>
                <a:solidFill>
                  <a:srgbClr val="000000"/>
                </a:solidFill>
                <a:effectLst/>
                <a:uLnTx/>
                <a:uFillTx/>
                <a:latin typeface="+mn-lt"/>
                <a:ea typeface="Avenir"/>
                <a:cs typeface="Avenir"/>
                <a:sym typeface="Avenir"/>
              </a:rPr>
              <a:t>OTROS</a:t>
            </a:r>
          </a:p>
        </p:txBody>
      </p:sp>
      <p:cxnSp>
        <p:nvCxnSpPr>
          <p:cNvPr id="57" name="Conector recto 56">
            <a:extLst>
              <a:ext uri="{FF2B5EF4-FFF2-40B4-BE49-F238E27FC236}">
                <a16:creationId xmlns:a16="http://schemas.microsoft.com/office/drawing/2014/main" id="{28D73F5B-6C73-6148-B537-3453518D5ECC}"/>
              </a:ext>
            </a:extLst>
          </p:cNvPr>
          <p:cNvCxnSpPr/>
          <p:nvPr/>
        </p:nvCxnSpPr>
        <p:spPr>
          <a:xfrm>
            <a:off x="5892732" y="1646266"/>
            <a:ext cx="2238103" cy="0"/>
          </a:xfrm>
          <a:prstGeom prst="line">
            <a:avLst/>
          </a:prstGeom>
        </p:spPr>
        <p:style>
          <a:lnRef idx="1">
            <a:schemeClr val="dk1"/>
          </a:lnRef>
          <a:fillRef idx="0">
            <a:schemeClr val="dk1"/>
          </a:fillRef>
          <a:effectRef idx="0">
            <a:schemeClr val="dk1"/>
          </a:effectRef>
          <a:fontRef idx="minor">
            <a:schemeClr val="tx1"/>
          </a:fontRef>
        </p:style>
      </p:cxnSp>
      <p:sp>
        <p:nvSpPr>
          <p:cNvPr id="58" name="Google Shape;108;gb21d4c34d8_0_29">
            <a:extLst>
              <a:ext uri="{FF2B5EF4-FFF2-40B4-BE49-F238E27FC236}">
                <a16:creationId xmlns:a16="http://schemas.microsoft.com/office/drawing/2014/main" id="{C9B9FE61-93E7-0843-B02C-D4D2E90A422F}"/>
              </a:ext>
            </a:extLst>
          </p:cNvPr>
          <p:cNvSpPr/>
          <p:nvPr/>
        </p:nvSpPr>
        <p:spPr>
          <a:xfrm>
            <a:off x="6769196" y="1670922"/>
            <a:ext cx="1380108" cy="195742"/>
          </a:xfrm>
          <a:prstGeom prst="rect">
            <a:avLst/>
          </a:prstGeom>
          <a:noFill/>
          <a:ln>
            <a:noFill/>
          </a:ln>
        </p:spPr>
        <p:txBody>
          <a:bodyPr spcFirstLastPara="1" wrap="square" lIns="91425" tIns="45700" rIns="91425" bIns="45700" anchor="ctr" anchorCtr="0">
            <a:noAutofit/>
          </a:bodyPr>
          <a:lstStyle/>
          <a:p>
            <a:pPr marL="0" marR="0" lvl="0" indent="0" algn="r"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800" b="1" i="0" u="none" strike="noStrike" kern="0" cap="none" spc="0" normalizeH="0" baseline="0" noProof="0" dirty="0">
                <a:ln>
                  <a:noFill/>
                </a:ln>
                <a:solidFill>
                  <a:srgbClr val="000000"/>
                </a:solidFill>
                <a:effectLst/>
                <a:uLnTx/>
                <a:uFillTx/>
                <a:latin typeface="+mn-lt"/>
                <a:ea typeface="Avenir"/>
                <a:cs typeface="Avenir"/>
                <a:sym typeface="Avenir"/>
              </a:rPr>
              <a:t>1,32%</a:t>
            </a:r>
          </a:p>
        </p:txBody>
      </p:sp>
      <p:cxnSp>
        <p:nvCxnSpPr>
          <p:cNvPr id="60" name="Conector recto 59">
            <a:extLst>
              <a:ext uri="{FF2B5EF4-FFF2-40B4-BE49-F238E27FC236}">
                <a16:creationId xmlns:a16="http://schemas.microsoft.com/office/drawing/2014/main" id="{AB5A36BC-D330-D043-982C-4F0F405B53ED}"/>
              </a:ext>
            </a:extLst>
          </p:cNvPr>
          <p:cNvCxnSpPr>
            <a:cxnSpLocks/>
          </p:cNvCxnSpPr>
          <p:nvPr/>
        </p:nvCxnSpPr>
        <p:spPr>
          <a:xfrm flipV="1">
            <a:off x="5892732" y="1646266"/>
            <a:ext cx="0" cy="342526"/>
          </a:xfrm>
          <a:prstGeom prst="line">
            <a:avLst/>
          </a:prstGeom>
        </p:spPr>
        <p:style>
          <a:lnRef idx="1">
            <a:schemeClr val="dk1"/>
          </a:lnRef>
          <a:fillRef idx="0">
            <a:schemeClr val="dk1"/>
          </a:fillRef>
          <a:effectRef idx="0">
            <a:schemeClr val="dk1"/>
          </a:effectRef>
          <a:fontRef idx="minor">
            <a:schemeClr val="tx1"/>
          </a:fontRef>
        </p:style>
      </p:cxnSp>
      <p:pic>
        <p:nvPicPr>
          <p:cNvPr id="44" name="Imagen 43">
            <a:extLst>
              <a:ext uri="{FF2B5EF4-FFF2-40B4-BE49-F238E27FC236}">
                <a16:creationId xmlns:a16="http://schemas.microsoft.com/office/drawing/2014/main" id="{90DDA199-B368-4FB0-8DBF-4F32DCC88935}"/>
              </a:ext>
            </a:extLst>
          </p:cNvPr>
          <p:cNvPicPr>
            <a:picLocks noChangeAspect="1"/>
          </p:cNvPicPr>
          <p:nvPr/>
        </p:nvPicPr>
        <p:blipFill>
          <a:blip r:embed="rId2"/>
          <a:stretch>
            <a:fillRect/>
          </a:stretch>
        </p:blipFill>
        <p:spPr>
          <a:xfrm>
            <a:off x="936358" y="5870056"/>
            <a:ext cx="2114660" cy="869360"/>
          </a:xfrm>
          <a:prstGeom prst="rect">
            <a:avLst/>
          </a:prstGeom>
        </p:spPr>
      </p:pic>
      <p:pic>
        <p:nvPicPr>
          <p:cNvPr id="45" name="Imagen 44">
            <a:extLst>
              <a:ext uri="{FF2B5EF4-FFF2-40B4-BE49-F238E27FC236}">
                <a16:creationId xmlns:a16="http://schemas.microsoft.com/office/drawing/2014/main" id="{1E44FAD0-6D45-4C1D-ABE0-1D83CAB27545}"/>
              </a:ext>
            </a:extLst>
          </p:cNvPr>
          <p:cNvPicPr>
            <a:picLocks noChangeAspect="1"/>
          </p:cNvPicPr>
          <p:nvPr/>
        </p:nvPicPr>
        <p:blipFill>
          <a:blip r:embed="rId3"/>
          <a:stretch>
            <a:fillRect/>
          </a:stretch>
        </p:blipFill>
        <p:spPr>
          <a:xfrm>
            <a:off x="4731637" y="5870056"/>
            <a:ext cx="2728725" cy="888745"/>
          </a:xfrm>
          <a:prstGeom prst="rect">
            <a:avLst/>
          </a:prstGeom>
        </p:spPr>
      </p:pic>
    </p:spTree>
    <p:extLst>
      <p:ext uri="{BB962C8B-B14F-4D97-AF65-F5344CB8AC3E}">
        <p14:creationId xmlns:p14="http://schemas.microsoft.com/office/powerpoint/2010/main" val="30540566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gb21d4c34d8_0_29"/>
          <p:cNvSpPr txBox="1"/>
          <p:nvPr/>
        </p:nvSpPr>
        <p:spPr>
          <a:xfrm>
            <a:off x="940850" y="358075"/>
            <a:ext cx="10310400" cy="789000"/>
          </a:xfrm>
          <a:prstGeom prst="rect">
            <a:avLst/>
          </a:prstGeom>
          <a:no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90000"/>
              </a:lnSpc>
              <a:spcBef>
                <a:spcPts val="0"/>
              </a:spcBef>
              <a:spcAft>
                <a:spcPts val="0"/>
              </a:spcAft>
              <a:buClr>
                <a:srgbClr val="000000"/>
              </a:buClr>
              <a:buSzPts val="2400"/>
              <a:buFont typeface="Avenir"/>
              <a:buNone/>
              <a:tabLst/>
              <a:defRPr/>
            </a:pPr>
            <a:r>
              <a:rPr lang="es-ES" sz="1200" b="1" kern="0" dirty="0">
                <a:solidFill>
                  <a:srgbClr val="6DB7A8"/>
                </a:solidFill>
                <a:latin typeface="+mj-lt"/>
                <a:ea typeface="Avenir"/>
                <a:cs typeface="Avenir"/>
                <a:sym typeface="Avenir"/>
              </a:rPr>
              <a:t>EJEMPLO </a:t>
            </a:r>
            <a:r>
              <a:rPr kumimoji="0" lang="es-ES" sz="1200" b="1" i="0" u="none" strike="noStrike" kern="0" cap="none" spc="0" normalizeH="0" baseline="0" noProof="0" dirty="0">
                <a:ln>
                  <a:noFill/>
                </a:ln>
                <a:solidFill>
                  <a:srgbClr val="6DB7A8"/>
                </a:solidFill>
                <a:effectLst/>
                <a:uLnTx/>
                <a:uFillTx/>
                <a:latin typeface="+mj-lt"/>
                <a:ea typeface="Avenir"/>
                <a:cs typeface="Avenir"/>
                <a:sym typeface="Avenir"/>
              </a:rPr>
              <a:t>DESGLOSE DE LAS EMPRESAS</a:t>
            </a:r>
            <a:endParaRPr kumimoji="0" sz="1200" b="1" i="0" u="none" strike="noStrike" kern="0" cap="none" spc="0" normalizeH="0" baseline="0" noProof="0" dirty="0">
              <a:ln>
                <a:noFill/>
              </a:ln>
              <a:solidFill>
                <a:srgbClr val="6DB7A8"/>
              </a:solidFill>
              <a:effectLst/>
              <a:uLnTx/>
              <a:uFillTx/>
              <a:latin typeface="+mj-lt"/>
              <a:ea typeface="Avenir"/>
              <a:cs typeface="Avenir"/>
              <a:sym typeface="Avenir"/>
            </a:endParaRPr>
          </a:p>
          <a:p>
            <a:pPr marL="0" marR="0" lvl="0" indent="0" algn="l" defTabSz="914400" rtl="0" eaLnBrk="1" fontAlgn="auto" latinLnBrk="0" hangingPunct="1">
              <a:lnSpc>
                <a:spcPct val="90000"/>
              </a:lnSpc>
              <a:spcBef>
                <a:spcPts val="0"/>
              </a:spcBef>
              <a:spcAft>
                <a:spcPts val="0"/>
              </a:spcAft>
              <a:buClr>
                <a:srgbClr val="000000"/>
              </a:buClr>
              <a:buSzPts val="2400"/>
              <a:buFont typeface="Avenir"/>
              <a:buNone/>
              <a:tabLst/>
              <a:defRPr/>
            </a:pPr>
            <a:r>
              <a:rPr kumimoji="0" lang="es-ES" sz="2400" b="1" i="0" u="none" strike="noStrike" kern="0" cap="none" spc="0" normalizeH="0" baseline="0" noProof="0" dirty="0">
                <a:ln>
                  <a:noFill/>
                </a:ln>
                <a:solidFill>
                  <a:srgbClr val="000000"/>
                </a:solidFill>
                <a:effectLst/>
                <a:uLnTx/>
                <a:uFillTx/>
                <a:latin typeface="+mj-lt"/>
                <a:ea typeface="Avenir"/>
                <a:cs typeface="Avenir"/>
                <a:sym typeface="Avenir"/>
              </a:rPr>
              <a:t>GESTOR DE RESIDUOS</a:t>
            </a:r>
            <a:endParaRPr kumimoji="0" sz="1400" b="1" i="0" u="none" strike="noStrike" kern="0" cap="none" spc="0" normalizeH="0" baseline="0" noProof="0" dirty="0">
              <a:ln>
                <a:noFill/>
              </a:ln>
              <a:solidFill>
                <a:srgbClr val="000000"/>
              </a:solidFill>
              <a:effectLst/>
              <a:uLnTx/>
              <a:uFillTx/>
              <a:latin typeface="+mj-lt"/>
              <a:cs typeface="Arial"/>
              <a:sym typeface="Arial"/>
            </a:endParaRPr>
          </a:p>
        </p:txBody>
      </p:sp>
      <p:sp>
        <p:nvSpPr>
          <p:cNvPr id="108" name="Google Shape;108;gb21d4c34d8_0_29"/>
          <p:cNvSpPr/>
          <p:nvPr/>
        </p:nvSpPr>
        <p:spPr>
          <a:xfrm>
            <a:off x="940838" y="1393400"/>
            <a:ext cx="4929300" cy="43581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2400" b="1" i="0" u="none" strike="noStrike" kern="0" cap="none" spc="0" normalizeH="0" baseline="0" noProof="0" dirty="0">
                <a:ln>
                  <a:noFill/>
                </a:ln>
                <a:solidFill>
                  <a:srgbClr val="000000"/>
                </a:solidFill>
                <a:effectLst/>
                <a:uLnTx/>
                <a:uFillTx/>
                <a:latin typeface="+mj-lt"/>
                <a:ea typeface="Avenir"/>
                <a:cs typeface="Avenir"/>
                <a:sym typeface="Avenir"/>
              </a:rPr>
              <a:t>La gestión de residuos es clave fundamental en una economía circular que quiere recuperar el valor de los materiales incorporados en la economía.</a:t>
            </a:r>
            <a:endParaRPr kumimoji="0" sz="1400" b="0" i="0" u="none" strike="noStrike" kern="0" cap="none" spc="0" normalizeH="0" baseline="0" noProof="0" dirty="0">
              <a:ln>
                <a:noFill/>
              </a:ln>
              <a:solidFill>
                <a:srgbClr val="000000"/>
              </a:solidFill>
              <a:effectLst/>
              <a:uLnTx/>
              <a:uFillTx/>
              <a:latin typeface="+mj-lt"/>
              <a:ea typeface="Avenir"/>
              <a:cs typeface="Avenir"/>
              <a:sym typeface="Avenir"/>
            </a:endParaRPr>
          </a:p>
        </p:txBody>
      </p:sp>
      <p:sp>
        <p:nvSpPr>
          <p:cNvPr id="109" name="Google Shape;109;gb21d4c34d8_0_29"/>
          <p:cNvSpPr/>
          <p:nvPr/>
        </p:nvSpPr>
        <p:spPr>
          <a:xfrm>
            <a:off x="6321863" y="1393400"/>
            <a:ext cx="4306692" cy="4358100"/>
          </a:xfrm>
          <a:prstGeom prst="rect">
            <a:avLst/>
          </a:prstGeom>
          <a:noFill/>
          <a:ln>
            <a:noFill/>
          </a:ln>
        </p:spPr>
        <p:txBody>
          <a:bodyPr spcFirstLastPara="1" wrap="square" lIns="91425" tIns="45700" rIns="91425" bIns="45700" anchor="t" anchorCtr="0">
            <a:noAutofit/>
          </a:bodyPr>
          <a:lstStyle/>
          <a:p>
            <a:pPr marL="0" marR="0" lvl="0" indent="0" algn="just" defTabSz="914400" rtl="0" eaLnBrk="1" fontAlgn="auto" latinLnBrk="0" hangingPunct="1">
              <a:lnSpc>
                <a:spcPct val="115000"/>
              </a:lnSpc>
              <a:spcBef>
                <a:spcPts val="1000"/>
              </a:spcBef>
              <a:spcAft>
                <a:spcPts val="0"/>
              </a:spcAft>
              <a:buClr>
                <a:srgbClr val="000000"/>
              </a:buClr>
              <a:buSzTx/>
              <a:buFont typeface="Arial"/>
              <a:buNone/>
              <a:tabLst/>
              <a:defRPr/>
            </a:pPr>
            <a:r>
              <a:rPr kumimoji="0" lang="es-ES" sz="1200" b="0" i="0" u="none" strike="noStrike" kern="0" cap="none" spc="0" normalizeH="0" baseline="0" noProof="0" dirty="0">
                <a:ln>
                  <a:noFill/>
                </a:ln>
                <a:solidFill>
                  <a:srgbClr val="000000"/>
                </a:solidFill>
                <a:effectLst/>
                <a:uLnTx/>
                <a:uFillTx/>
                <a:latin typeface="+mj-lt"/>
                <a:ea typeface="Avenir"/>
                <a:cs typeface="Avenir"/>
                <a:sym typeface="Avenir"/>
              </a:rPr>
              <a:t>Las empresas gestoras de residuos dentro del GK Recycling son 10. </a:t>
            </a:r>
          </a:p>
          <a:p>
            <a:pPr marL="0" marR="0" lvl="0" indent="0" algn="just" defTabSz="914400" rtl="0" eaLnBrk="1" fontAlgn="auto" latinLnBrk="0" hangingPunct="1">
              <a:lnSpc>
                <a:spcPct val="115000"/>
              </a:lnSpc>
              <a:spcBef>
                <a:spcPts val="1000"/>
              </a:spcBef>
              <a:spcAft>
                <a:spcPts val="0"/>
              </a:spcAft>
              <a:buClr>
                <a:srgbClr val="000000"/>
              </a:buClr>
              <a:buSzTx/>
              <a:buFont typeface="Arial"/>
              <a:buNone/>
              <a:tabLst/>
              <a:defRPr/>
            </a:pPr>
            <a:endParaRPr kumimoji="0" lang="es-ES" sz="1200" b="0" i="0" u="none" strike="noStrike" kern="0" cap="none" spc="0" normalizeH="0" baseline="0" noProof="0" dirty="0">
              <a:ln>
                <a:noFill/>
              </a:ln>
              <a:solidFill>
                <a:srgbClr val="000000"/>
              </a:solidFill>
              <a:effectLst/>
              <a:uLnTx/>
              <a:uFillTx/>
              <a:latin typeface="+mj-lt"/>
              <a:cs typeface="Arial"/>
              <a:sym typeface="Avenir"/>
            </a:endParaRPr>
          </a:p>
          <a:p>
            <a:pPr marL="228600" marR="0" lvl="0" indent="-228600" algn="just" defTabSz="914400" rtl="0" eaLnBrk="1" fontAlgn="auto" latinLnBrk="0" hangingPunct="1">
              <a:lnSpc>
                <a:spcPct val="115000"/>
              </a:lnSpc>
              <a:spcBef>
                <a:spcPts val="1000"/>
              </a:spcBef>
              <a:spcAft>
                <a:spcPts val="0"/>
              </a:spcAft>
              <a:buClr>
                <a:srgbClr val="000000"/>
              </a:buClr>
              <a:buSzTx/>
              <a:buFont typeface="+mj-lt"/>
              <a:buAutoNum type="arabicPeriod"/>
              <a:tabLst/>
              <a:defRPr/>
            </a:pPr>
            <a:r>
              <a:rPr kumimoji="0" lang="es-ES" sz="1200" b="0" i="0" u="none" strike="noStrike" kern="0" cap="none" spc="0" normalizeH="0" baseline="0" noProof="0" dirty="0">
                <a:ln>
                  <a:noFill/>
                </a:ln>
                <a:solidFill>
                  <a:srgbClr val="000000"/>
                </a:solidFill>
                <a:effectLst/>
                <a:uLnTx/>
                <a:uFillTx/>
                <a:latin typeface="+mj-lt"/>
                <a:cs typeface="Arial"/>
                <a:sym typeface="Arial"/>
              </a:rPr>
              <a:t>ARREGI</a:t>
            </a:r>
          </a:p>
          <a:p>
            <a:pPr marL="228600" marR="0" lvl="0" indent="-228600" algn="just" defTabSz="914400" rtl="0" eaLnBrk="1" fontAlgn="auto" latinLnBrk="0" hangingPunct="1">
              <a:lnSpc>
                <a:spcPct val="115000"/>
              </a:lnSpc>
              <a:spcBef>
                <a:spcPts val="1000"/>
              </a:spcBef>
              <a:spcAft>
                <a:spcPts val="0"/>
              </a:spcAft>
              <a:buClr>
                <a:srgbClr val="000000"/>
              </a:buClr>
              <a:buSzTx/>
              <a:buFont typeface="+mj-lt"/>
              <a:buAutoNum type="arabicPeriod"/>
              <a:tabLst/>
              <a:defRPr/>
            </a:pPr>
            <a:r>
              <a:rPr kumimoji="0" lang="es-ES" sz="1200" b="0" i="0" u="none" strike="noStrike" kern="0" cap="none" spc="0" normalizeH="0" baseline="0" noProof="0" dirty="0">
                <a:ln>
                  <a:noFill/>
                </a:ln>
                <a:solidFill>
                  <a:srgbClr val="000000"/>
                </a:solidFill>
                <a:effectLst/>
                <a:uLnTx/>
                <a:uFillTx/>
                <a:latin typeface="+mj-lt"/>
                <a:cs typeface="Arial"/>
                <a:sym typeface="Arial"/>
              </a:rPr>
              <a:t>CESPA</a:t>
            </a:r>
          </a:p>
          <a:p>
            <a:pPr marL="228600" marR="0" lvl="0" indent="-228600" algn="just" defTabSz="914400" rtl="0" eaLnBrk="1" fontAlgn="auto" latinLnBrk="0" hangingPunct="1">
              <a:lnSpc>
                <a:spcPct val="115000"/>
              </a:lnSpc>
              <a:spcBef>
                <a:spcPts val="1000"/>
              </a:spcBef>
              <a:spcAft>
                <a:spcPts val="0"/>
              </a:spcAft>
              <a:buClr>
                <a:srgbClr val="000000"/>
              </a:buClr>
              <a:buSzTx/>
              <a:buFont typeface="+mj-lt"/>
              <a:buAutoNum type="arabicPeriod"/>
              <a:tabLst/>
              <a:defRPr/>
            </a:pPr>
            <a:r>
              <a:rPr kumimoji="0" lang="es-ES" sz="1200" b="0" i="0" u="none" strike="noStrike" kern="0" cap="none" spc="0" normalizeH="0" baseline="0" noProof="0" dirty="0">
                <a:ln>
                  <a:noFill/>
                </a:ln>
                <a:solidFill>
                  <a:srgbClr val="000000"/>
                </a:solidFill>
                <a:effectLst/>
                <a:uLnTx/>
                <a:uFillTx/>
                <a:latin typeface="+mj-lt"/>
                <a:cs typeface="Arial"/>
                <a:sym typeface="Arial"/>
              </a:rPr>
              <a:t>EL CLÚSTER DE PAPEL</a:t>
            </a:r>
          </a:p>
          <a:p>
            <a:pPr marL="228600" marR="0" lvl="0" indent="-228600" algn="just" defTabSz="914400" rtl="0" eaLnBrk="1" fontAlgn="auto" latinLnBrk="0" hangingPunct="1">
              <a:lnSpc>
                <a:spcPct val="115000"/>
              </a:lnSpc>
              <a:spcBef>
                <a:spcPts val="1000"/>
              </a:spcBef>
              <a:spcAft>
                <a:spcPts val="0"/>
              </a:spcAft>
              <a:buClr>
                <a:srgbClr val="000000"/>
              </a:buClr>
              <a:buSzTx/>
              <a:buFont typeface="+mj-lt"/>
              <a:buAutoNum type="arabicPeriod"/>
              <a:tabLst/>
              <a:defRPr/>
            </a:pPr>
            <a:r>
              <a:rPr kumimoji="0" lang="es-ES" sz="1200" b="0" i="0" u="none" strike="noStrike" kern="0" cap="none" spc="0" normalizeH="0" baseline="0" noProof="0" dirty="0">
                <a:ln>
                  <a:noFill/>
                </a:ln>
                <a:solidFill>
                  <a:srgbClr val="000000"/>
                </a:solidFill>
                <a:effectLst/>
                <a:uLnTx/>
                <a:uFillTx/>
                <a:latin typeface="+mj-lt"/>
                <a:cs typeface="Arial"/>
                <a:sym typeface="Arial"/>
              </a:rPr>
              <a:t>ECOEMBES</a:t>
            </a:r>
          </a:p>
          <a:p>
            <a:pPr marL="228600" marR="0" lvl="0" indent="-228600" algn="just" defTabSz="914400" rtl="0" eaLnBrk="1" fontAlgn="auto" latinLnBrk="0" hangingPunct="1">
              <a:lnSpc>
                <a:spcPct val="115000"/>
              </a:lnSpc>
              <a:spcBef>
                <a:spcPts val="1000"/>
              </a:spcBef>
              <a:spcAft>
                <a:spcPts val="0"/>
              </a:spcAft>
              <a:buClr>
                <a:srgbClr val="000000"/>
              </a:buClr>
              <a:buSzTx/>
              <a:buFont typeface="+mj-lt"/>
              <a:buAutoNum type="arabicPeriod"/>
              <a:tabLst/>
              <a:defRPr/>
            </a:pPr>
            <a:r>
              <a:rPr kumimoji="0" lang="es-ES" sz="1200" b="0" i="0" u="none" strike="noStrike" kern="0" cap="none" spc="0" normalizeH="0" baseline="0" noProof="0" dirty="0">
                <a:ln>
                  <a:noFill/>
                </a:ln>
                <a:solidFill>
                  <a:srgbClr val="000000"/>
                </a:solidFill>
                <a:effectLst/>
                <a:uLnTx/>
                <a:uFillTx/>
                <a:latin typeface="+mj-lt"/>
                <a:cs typeface="Arial"/>
                <a:sym typeface="Arial"/>
              </a:rPr>
              <a:t>EKOTRADE</a:t>
            </a:r>
          </a:p>
          <a:p>
            <a:pPr marL="228600" marR="0" lvl="0" indent="-228600" algn="just" defTabSz="914400" rtl="0" eaLnBrk="1" fontAlgn="auto" latinLnBrk="0" hangingPunct="1">
              <a:lnSpc>
                <a:spcPct val="115000"/>
              </a:lnSpc>
              <a:spcBef>
                <a:spcPts val="1000"/>
              </a:spcBef>
              <a:spcAft>
                <a:spcPts val="0"/>
              </a:spcAft>
              <a:buClr>
                <a:srgbClr val="000000"/>
              </a:buClr>
              <a:buSzTx/>
              <a:buFont typeface="+mj-lt"/>
              <a:buAutoNum type="arabicPeriod"/>
              <a:tabLst/>
              <a:defRPr/>
            </a:pPr>
            <a:r>
              <a:rPr kumimoji="0" lang="es-ES" sz="1200" b="0" i="0" u="none" strike="noStrike" kern="0" cap="none" spc="0" normalizeH="0" baseline="0" noProof="0" dirty="0">
                <a:ln>
                  <a:noFill/>
                </a:ln>
                <a:solidFill>
                  <a:srgbClr val="000000"/>
                </a:solidFill>
                <a:effectLst/>
                <a:uLnTx/>
                <a:uFillTx/>
                <a:latin typeface="+mj-lt"/>
                <a:cs typeface="Arial"/>
                <a:sym typeface="Arial"/>
              </a:rPr>
              <a:t>GHK</a:t>
            </a:r>
          </a:p>
          <a:p>
            <a:pPr marL="228600" marR="0" lvl="0" indent="-228600" algn="just" defTabSz="914400" rtl="0" eaLnBrk="1" fontAlgn="auto" latinLnBrk="0" hangingPunct="1">
              <a:lnSpc>
                <a:spcPct val="115000"/>
              </a:lnSpc>
              <a:spcBef>
                <a:spcPts val="1000"/>
              </a:spcBef>
              <a:spcAft>
                <a:spcPts val="0"/>
              </a:spcAft>
              <a:buClr>
                <a:srgbClr val="000000"/>
              </a:buClr>
              <a:buSzTx/>
              <a:buFont typeface="+mj-lt"/>
              <a:buAutoNum type="arabicPeriod"/>
              <a:tabLst/>
              <a:defRPr/>
            </a:pPr>
            <a:r>
              <a:rPr kumimoji="0" lang="es-ES" sz="1200" b="0" i="0" u="none" strike="noStrike" kern="0" cap="none" spc="0" normalizeH="0" baseline="0" noProof="0" dirty="0">
                <a:ln>
                  <a:noFill/>
                </a:ln>
                <a:solidFill>
                  <a:srgbClr val="000000"/>
                </a:solidFill>
                <a:effectLst/>
                <a:uLnTx/>
                <a:uFillTx/>
                <a:latin typeface="+mj-lt"/>
                <a:cs typeface="Arial"/>
                <a:sym typeface="Arial"/>
              </a:rPr>
              <a:t>IRAGAZ</a:t>
            </a:r>
          </a:p>
          <a:p>
            <a:pPr marL="228600" marR="0" lvl="0" indent="-228600" algn="just" defTabSz="914400" rtl="0" eaLnBrk="1" fontAlgn="auto" latinLnBrk="0" hangingPunct="1">
              <a:lnSpc>
                <a:spcPct val="115000"/>
              </a:lnSpc>
              <a:spcBef>
                <a:spcPts val="1000"/>
              </a:spcBef>
              <a:spcAft>
                <a:spcPts val="0"/>
              </a:spcAft>
              <a:buClr>
                <a:srgbClr val="000000"/>
              </a:buClr>
              <a:buSzTx/>
              <a:buFont typeface="+mj-lt"/>
              <a:buAutoNum type="arabicPeriod"/>
              <a:tabLst/>
              <a:defRPr/>
            </a:pPr>
            <a:r>
              <a:rPr kumimoji="0" lang="es-ES" sz="1200" b="0" i="0" u="none" strike="noStrike" kern="0" cap="none" spc="0" normalizeH="0" baseline="0" noProof="0" dirty="0">
                <a:ln>
                  <a:noFill/>
                </a:ln>
                <a:solidFill>
                  <a:srgbClr val="000000"/>
                </a:solidFill>
                <a:effectLst/>
                <a:uLnTx/>
                <a:uFillTx/>
                <a:latin typeface="+mj-lt"/>
                <a:cs typeface="Arial"/>
                <a:sym typeface="Arial"/>
              </a:rPr>
              <a:t>RIO LIMPIO</a:t>
            </a:r>
          </a:p>
          <a:p>
            <a:pPr marL="228600" marR="0" lvl="0" indent="-228600" algn="just" defTabSz="914400" rtl="0" eaLnBrk="1" fontAlgn="auto" latinLnBrk="0" hangingPunct="1">
              <a:lnSpc>
                <a:spcPct val="115000"/>
              </a:lnSpc>
              <a:spcBef>
                <a:spcPts val="1000"/>
              </a:spcBef>
              <a:spcAft>
                <a:spcPts val="0"/>
              </a:spcAft>
              <a:buClr>
                <a:srgbClr val="000000"/>
              </a:buClr>
              <a:buSzTx/>
              <a:buFont typeface="+mj-lt"/>
              <a:buAutoNum type="arabicPeriod"/>
              <a:tabLst/>
              <a:defRPr/>
            </a:pPr>
            <a:r>
              <a:rPr kumimoji="0" lang="es-ES" sz="1200" b="0" i="0" u="none" strike="noStrike" kern="0" cap="none" spc="0" normalizeH="0" baseline="0" noProof="0" dirty="0">
                <a:ln>
                  <a:noFill/>
                </a:ln>
                <a:solidFill>
                  <a:srgbClr val="000000"/>
                </a:solidFill>
                <a:effectLst/>
                <a:uLnTx/>
                <a:uFillTx/>
                <a:latin typeface="+mj-lt"/>
                <a:cs typeface="Arial"/>
                <a:sym typeface="Arial"/>
              </a:rPr>
              <a:t>SIRMET</a:t>
            </a:r>
          </a:p>
          <a:p>
            <a:pPr marL="228600" marR="0" lvl="0" indent="-228600" algn="just" defTabSz="914400" rtl="0" eaLnBrk="1" fontAlgn="auto" latinLnBrk="0" hangingPunct="1">
              <a:lnSpc>
                <a:spcPct val="115000"/>
              </a:lnSpc>
              <a:spcBef>
                <a:spcPts val="1000"/>
              </a:spcBef>
              <a:spcAft>
                <a:spcPts val="0"/>
              </a:spcAft>
              <a:buClr>
                <a:srgbClr val="000000"/>
              </a:buClr>
              <a:buSzTx/>
              <a:buFont typeface="+mj-lt"/>
              <a:buAutoNum type="arabicPeriod"/>
              <a:tabLst/>
              <a:defRPr/>
            </a:pPr>
            <a:r>
              <a:rPr kumimoji="0" lang="es-ES" sz="1200" b="0" i="0" u="none" strike="noStrike" kern="0" cap="none" spc="0" normalizeH="0" baseline="0" noProof="0" dirty="0">
                <a:ln>
                  <a:noFill/>
                </a:ln>
                <a:solidFill>
                  <a:srgbClr val="000000"/>
                </a:solidFill>
                <a:effectLst/>
                <a:uLnTx/>
                <a:uFillTx/>
                <a:latin typeface="+mj-lt"/>
                <a:cs typeface="Arial"/>
                <a:sym typeface="Arial"/>
              </a:rPr>
              <a:t>TRATAMIENTO GEURIA</a:t>
            </a:r>
          </a:p>
        </p:txBody>
      </p:sp>
      <p:pic>
        <p:nvPicPr>
          <p:cNvPr id="5" name="Imagen 4">
            <a:extLst>
              <a:ext uri="{FF2B5EF4-FFF2-40B4-BE49-F238E27FC236}">
                <a16:creationId xmlns:a16="http://schemas.microsoft.com/office/drawing/2014/main" id="{EFE545ED-D779-48A0-9369-27FE5B354CD1}"/>
              </a:ext>
            </a:extLst>
          </p:cNvPr>
          <p:cNvPicPr>
            <a:picLocks noChangeAspect="1"/>
          </p:cNvPicPr>
          <p:nvPr/>
        </p:nvPicPr>
        <p:blipFill>
          <a:blip r:embed="rId3"/>
          <a:stretch>
            <a:fillRect/>
          </a:stretch>
        </p:blipFill>
        <p:spPr>
          <a:xfrm>
            <a:off x="936358" y="5870056"/>
            <a:ext cx="2114660" cy="869360"/>
          </a:xfrm>
          <a:prstGeom prst="rect">
            <a:avLst/>
          </a:prstGeom>
        </p:spPr>
      </p:pic>
      <p:pic>
        <p:nvPicPr>
          <p:cNvPr id="6" name="Imagen 5">
            <a:extLst>
              <a:ext uri="{FF2B5EF4-FFF2-40B4-BE49-F238E27FC236}">
                <a16:creationId xmlns:a16="http://schemas.microsoft.com/office/drawing/2014/main" id="{9C53B23A-E840-40A5-AAC8-1DA96C0BF965}"/>
              </a:ext>
            </a:extLst>
          </p:cNvPr>
          <p:cNvPicPr>
            <a:picLocks noChangeAspect="1"/>
          </p:cNvPicPr>
          <p:nvPr/>
        </p:nvPicPr>
        <p:blipFill>
          <a:blip r:embed="rId4"/>
          <a:stretch>
            <a:fillRect/>
          </a:stretch>
        </p:blipFill>
        <p:spPr>
          <a:xfrm>
            <a:off x="4731637" y="5870056"/>
            <a:ext cx="2728725" cy="888745"/>
          </a:xfrm>
          <a:prstGeom prst="rect">
            <a:avLst/>
          </a:prstGeom>
        </p:spPr>
      </p:pic>
    </p:spTree>
    <p:extLst>
      <p:ext uri="{BB962C8B-B14F-4D97-AF65-F5344CB8AC3E}">
        <p14:creationId xmlns:p14="http://schemas.microsoft.com/office/powerpoint/2010/main" val="10331433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gb21d4c34d8_0_29"/>
          <p:cNvSpPr txBox="1"/>
          <p:nvPr/>
        </p:nvSpPr>
        <p:spPr>
          <a:xfrm>
            <a:off x="940850" y="358075"/>
            <a:ext cx="10310400" cy="7890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2400"/>
              <a:buFont typeface="Avenir"/>
              <a:buNone/>
            </a:pPr>
            <a:r>
              <a:rPr lang="es-ES" sz="1200" b="1" dirty="0">
                <a:solidFill>
                  <a:srgbClr val="6DB7A8"/>
                </a:solidFill>
                <a:latin typeface="+mj-lt"/>
                <a:ea typeface="Avenir"/>
                <a:cs typeface="Avenir"/>
                <a:sym typeface="Avenir"/>
              </a:rPr>
              <a:t>EJEMPLO DESGLOSE DE LAS EMPRESAS</a:t>
            </a:r>
            <a:endParaRPr sz="1200" b="1" dirty="0">
              <a:solidFill>
                <a:srgbClr val="6DB7A8"/>
              </a:solidFill>
              <a:latin typeface="+mj-lt"/>
              <a:ea typeface="Avenir"/>
              <a:cs typeface="Avenir"/>
              <a:sym typeface="Avenir"/>
            </a:endParaRPr>
          </a:p>
          <a:p>
            <a:pPr marL="0" marR="0" lvl="0" indent="0" algn="l" rtl="0">
              <a:lnSpc>
                <a:spcPct val="90000"/>
              </a:lnSpc>
              <a:spcBef>
                <a:spcPts val="0"/>
              </a:spcBef>
              <a:spcAft>
                <a:spcPts val="0"/>
              </a:spcAft>
              <a:buClr>
                <a:schemeClr val="dk1"/>
              </a:buClr>
              <a:buSzPts val="2400"/>
              <a:buFont typeface="Avenir"/>
              <a:buNone/>
            </a:pPr>
            <a:r>
              <a:rPr lang="es-ES" sz="2400" b="1" dirty="0">
                <a:solidFill>
                  <a:schemeClr val="dk1"/>
                </a:solidFill>
                <a:latin typeface="+mj-lt"/>
                <a:ea typeface="Avenir"/>
                <a:cs typeface="Avenir"/>
                <a:sym typeface="Avenir"/>
              </a:rPr>
              <a:t>GESTOR DE RESIDUOS</a:t>
            </a:r>
            <a:endParaRPr sz="1400" b="1" i="0" u="none" strike="noStrike" cap="none" dirty="0">
              <a:solidFill>
                <a:srgbClr val="000000"/>
              </a:solidFill>
              <a:latin typeface="+mj-lt"/>
            </a:endParaRPr>
          </a:p>
        </p:txBody>
      </p:sp>
      <p:sp>
        <p:nvSpPr>
          <p:cNvPr id="108" name="Google Shape;108;gb21d4c34d8_0_29"/>
          <p:cNvSpPr/>
          <p:nvPr/>
        </p:nvSpPr>
        <p:spPr>
          <a:xfrm>
            <a:off x="940838" y="1393400"/>
            <a:ext cx="3945784" cy="4358100"/>
          </a:xfrm>
          <a:prstGeom prst="rect">
            <a:avLst/>
          </a:prstGeom>
          <a:noFill/>
          <a:ln>
            <a:noFill/>
          </a:ln>
        </p:spPr>
        <p:txBody>
          <a:bodyPr spcFirstLastPara="1" wrap="square" lIns="91425" tIns="45700" rIns="91425" bIns="45700" anchor="t" anchorCtr="0">
            <a:noAutofit/>
          </a:bodyPr>
          <a:lstStyle/>
          <a:p>
            <a:pPr>
              <a:lnSpc>
                <a:spcPct val="115000"/>
              </a:lnSpc>
              <a:buSzPts val="1800"/>
            </a:pPr>
            <a:r>
              <a:rPr lang="es-ES" sz="2400" b="1" dirty="0">
                <a:solidFill>
                  <a:schemeClr val="dk1"/>
                </a:solidFill>
                <a:latin typeface="+mj-lt"/>
                <a:sym typeface="Avenir"/>
              </a:rPr>
              <a:t>Residuos gestionados por los gestores de residuos de GK Recycling.</a:t>
            </a:r>
          </a:p>
          <a:p>
            <a:pPr>
              <a:lnSpc>
                <a:spcPct val="115000"/>
              </a:lnSpc>
              <a:buSzPts val="1800"/>
            </a:pPr>
            <a:endParaRPr sz="2400" b="1" dirty="0">
              <a:solidFill>
                <a:schemeClr val="dk1"/>
              </a:solidFill>
              <a:latin typeface="+mj-lt"/>
              <a:sym typeface="Avenir"/>
            </a:endParaRPr>
          </a:p>
        </p:txBody>
      </p:sp>
      <p:grpSp>
        <p:nvGrpSpPr>
          <p:cNvPr id="27" name="Grupo 26">
            <a:extLst>
              <a:ext uri="{FF2B5EF4-FFF2-40B4-BE49-F238E27FC236}">
                <a16:creationId xmlns:a16="http://schemas.microsoft.com/office/drawing/2014/main" id="{5C144EF4-BD48-4E45-8982-687DC6EE8700}"/>
              </a:ext>
            </a:extLst>
          </p:cNvPr>
          <p:cNvGrpSpPr>
            <a:grpSpLocks noChangeAspect="1"/>
          </p:cNvGrpSpPr>
          <p:nvPr/>
        </p:nvGrpSpPr>
        <p:grpSpPr>
          <a:xfrm>
            <a:off x="6016748" y="1629000"/>
            <a:ext cx="3600000" cy="3600000"/>
            <a:chOff x="4243803" y="1730700"/>
            <a:chExt cx="4320000" cy="4320000"/>
          </a:xfrm>
          <a:solidFill>
            <a:srgbClr val="6DB7A8">
              <a:alpha val="50196"/>
            </a:srgbClr>
          </a:solidFill>
        </p:grpSpPr>
        <p:sp>
          <p:nvSpPr>
            <p:cNvPr id="3" name="Elipse 2">
              <a:extLst>
                <a:ext uri="{FF2B5EF4-FFF2-40B4-BE49-F238E27FC236}">
                  <a16:creationId xmlns:a16="http://schemas.microsoft.com/office/drawing/2014/main" id="{1609CDD4-1EE6-CB46-92AC-B8FB7BC9E434}"/>
                </a:ext>
              </a:extLst>
            </p:cNvPr>
            <p:cNvSpPr>
              <a:spLocks noChangeAspect="1"/>
            </p:cNvSpPr>
            <p:nvPr/>
          </p:nvSpPr>
          <p:spPr>
            <a:xfrm>
              <a:off x="4243803" y="1730700"/>
              <a:ext cx="4320000" cy="4320000"/>
            </a:xfrm>
            <a:prstGeom prst="ellipse">
              <a:avLst/>
            </a:prstGeom>
            <a:grpFill/>
            <a:ln w="952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ES" dirty="0"/>
            </a:p>
          </p:txBody>
        </p:sp>
        <p:cxnSp>
          <p:nvCxnSpPr>
            <p:cNvPr id="6" name="Conector recto 5">
              <a:extLst>
                <a:ext uri="{FF2B5EF4-FFF2-40B4-BE49-F238E27FC236}">
                  <a16:creationId xmlns:a16="http://schemas.microsoft.com/office/drawing/2014/main" id="{F9E71BC2-DB65-4C4A-A7E1-CD8E4ABBEB14}"/>
                </a:ext>
              </a:extLst>
            </p:cNvPr>
            <p:cNvCxnSpPr>
              <a:cxnSpLocks/>
              <a:stCxn id="3" idx="2"/>
              <a:endCxn id="3" idx="6"/>
            </p:cNvCxnSpPr>
            <p:nvPr/>
          </p:nvCxnSpPr>
          <p:spPr>
            <a:xfrm>
              <a:off x="4243803" y="3890700"/>
              <a:ext cx="4320000" cy="0"/>
            </a:xfrm>
            <a:prstGeom prst="line">
              <a:avLst/>
            </a:prstGeom>
            <a:grpFill/>
          </p:spPr>
          <p:style>
            <a:lnRef idx="1">
              <a:schemeClr val="dk1"/>
            </a:lnRef>
            <a:fillRef idx="0">
              <a:schemeClr val="dk1"/>
            </a:fillRef>
            <a:effectRef idx="0">
              <a:schemeClr val="dk1"/>
            </a:effectRef>
            <a:fontRef idx="minor">
              <a:schemeClr val="tx1"/>
            </a:fontRef>
          </p:style>
        </p:cxnSp>
        <p:cxnSp>
          <p:nvCxnSpPr>
            <p:cNvPr id="12" name="Conector recto 11">
              <a:extLst>
                <a:ext uri="{FF2B5EF4-FFF2-40B4-BE49-F238E27FC236}">
                  <a16:creationId xmlns:a16="http://schemas.microsoft.com/office/drawing/2014/main" id="{D3573C7B-A74A-774B-A4DF-6F15EB195925}"/>
                </a:ext>
              </a:extLst>
            </p:cNvPr>
            <p:cNvCxnSpPr>
              <a:cxnSpLocks/>
            </p:cNvCxnSpPr>
            <p:nvPr/>
          </p:nvCxnSpPr>
          <p:spPr>
            <a:xfrm>
              <a:off x="4656326" y="2633588"/>
              <a:ext cx="3494954" cy="2522143"/>
            </a:xfrm>
            <a:prstGeom prst="line">
              <a:avLst/>
            </a:prstGeom>
            <a:grpFill/>
          </p:spPr>
          <p:style>
            <a:lnRef idx="1">
              <a:schemeClr val="dk1"/>
            </a:lnRef>
            <a:fillRef idx="0">
              <a:schemeClr val="dk1"/>
            </a:fillRef>
            <a:effectRef idx="0">
              <a:schemeClr val="dk1"/>
            </a:effectRef>
            <a:fontRef idx="minor">
              <a:schemeClr val="tx1"/>
            </a:fontRef>
          </p:style>
        </p:cxnSp>
        <p:cxnSp>
          <p:nvCxnSpPr>
            <p:cNvPr id="18" name="Conector recto 17">
              <a:extLst>
                <a:ext uri="{FF2B5EF4-FFF2-40B4-BE49-F238E27FC236}">
                  <a16:creationId xmlns:a16="http://schemas.microsoft.com/office/drawing/2014/main" id="{9EC04344-12E4-8F47-BC93-DE6264AAAE04}"/>
                </a:ext>
              </a:extLst>
            </p:cNvPr>
            <p:cNvCxnSpPr>
              <a:cxnSpLocks/>
            </p:cNvCxnSpPr>
            <p:nvPr/>
          </p:nvCxnSpPr>
          <p:spPr>
            <a:xfrm>
              <a:off x="5736326" y="1854196"/>
              <a:ext cx="1334954" cy="4080922"/>
            </a:xfrm>
            <a:prstGeom prst="line">
              <a:avLst/>
            </a:prstGeom>
            <a:grpFill/>
          </p:spPr>
          <p:style>
            <a:lnRef idx="1">
              <a:schemeClr val="dk1"/>
            </a:lnRef>
            <a:fillRef idx="0">
              <a:schemeClr val="dk1"/>
            </a:fillRef>
            <a:effectRef idx="0">
              <a:schemeClr val="dk1"/>
            </a:effectRef>
            <a:fontRef idx="minor">
              <a:schemeClr val="tx1"/>
            </a:fontRef>
          </p:style>
        </p:cxnSp>
        <p:cxnSp>
          <p:nvCxnSpPr>
            <p:cNvPr id="22" name="Conector recto 21">
              <a:extLst>
                <a:ext uri="{FF2B5EF4-FFF2-40B4-BE49-F238E27FC236}">
                  <a16:creationId xmlns:a16="http://schemas.microsoft.com/office/drawing/2014/main" id="{5327564F-A2E9-0F47-8609-DD447BB484AC}"/>
                </a:ext>
              </a:extLst>
            </p:cNvPr>
            <p:cNvCxnSpPr>
              <a:cxnSpLocks/>
            </p:cNvCxnSpPr>
            <p:nvPr/>
          </p:nvCxnSpPr>
          <p:spPr>
            <a:xfrm flipH="1">
              <a:off x="5736326" y="1854195"/>
              <a:ext cx="1334954" cy="4080921"/>
            </a:xfrm>
            <a:prstGeom prst="line">
              <a:avLst/>
            </a:prstGeom>
            <a:grpFill/>
          </p:spPr>
          <p:style>
            <a:lnRef idx="1">
              <a:schemeClr val="dk1"/>
            </a:lnRef>
            <a:fillRef idx="0">
              <a:schemeClr val="dk1"/>
            </a:fillRef>
            <a:effectRef idx="0">
              <a:schemeClr val="dk1"/>
            </a:effectRef>
            <a:fontRef idx="minor">
              <a:schemeClr val="tx1"/>
            </a:fontRef>
          </p:style>
        </p:cxnSp>
        <p:cxnSp>
          <p:nvCxnSpPr>
            <p:cNvPr id="25" name="Conector recto 24">
              <a:extLst>
                <a:ext uri="{FF2B5EF4-FFF2-40B4-BE49-F238E27FC236}">
                  <a16:creationId xmlns:a16="http://schemas.microsoft.com/office/drawing/2014/main" id="{C854D16F-3887-6D44-A671-42E932505FF6}"/>
                </a:ext>
              </a:extLst>
            </p:cNvPr>
            <p:cNvCxnSpPr>
              <a:cxnSpLocks/>
            </p:cNvCxnSpPr>
            <p:nvPr/>
          </p:nvCxnSpPr>
          <p:spPr>
            <a:xfrm flipH="1">
              <a:off x="4656326" y="2633588"/>
              <a:ext cx="3494954" cy="2522143"/>
            </a:xfrm>
            <a:prstGeom prst="line">
              <a:avLst/>
            </a:prstGeom>
            <a:grpFill/>
          </p:spPr>
          <p:style>
            <a:lnRef idx="1">
              <a:schemeClr val="dk1"/>
            </a:lnRef>
            <a:fillRef idx="0">
              <a:schemeClr val="dk1"/>
            </a:fillRef>
            <a:effectRef idx="0">
              <a:schemeClr val="dk1"/>
            </a:effectRef>
            <a:fontRef idx="minor">
              <a:schemeClr val="tx1"/>
            </a:fontRef>
          </p:style>
        </p:cxnSp>
      </p:grpSp>
      <p:sp>
        <p:nvSpPr>
          <p:cNvPr id="29" name="Rectángulo 28">
            <a:extLst>
              <a:ext uri="{FF2B5EF4-FFF2-40B4-BE49-F238E27FC236}">
                <a16:creationId xmlns:a16="http://schemas.microsoft.com/office/drawing/2014/main" id="{D916B5AA-3192-494D-8A3D-9DCC427D91B4}"/>
              </a:ext>
            </a:extLst>
          </p:cNvPr>
          <p:cNvSpPr/>
          <p:nvPr/>
        </p:nvSpPr>
        <p:spPr>
          <a:xfrm>
            <a:off x="7598580" y="1844509"/>
            <a:ext cx="436337" cy="246221"/>
          </a:xfrm>
          <a:prstGeom prst="rect">
            <a:avLst/>
          </a:prstGeom>
        </p:spPr>
        <p:txBody>
          <a:bodyPr wrap="none">
            <a:spAutoFit/>
          </a:bodyPr>
          <a:lstStyle/>
          <a:p>
            <a:pPr algn="ctr" fontAlgn="ctr"/>
            <a:r>
              <a:rPr lang="es-ES" sz="1000" dirty="0">
                <a:latin typeface="Avenir Roman" panose="02000503020000020003" pitchFamily="2" charset="0"/>
              </a:rPr>
              <a:t>RSU</a:t>
            </a:r>
          </a:p>
        </p:txBody>
      </p:sp>
      <p:sp>
        <p:nvSpPr>
          <p:cNvPr id="33" name="Rectángulo 32">
            <a:extLst>
              <a:ext uri="{FF2B5EF4-FFF2-40B4-BE49-F238E27FC236}">
                <a16:creationId xmlns:a16="http://schemas.microsoft.com/office/drawing/2014/main" id="{EFC02522-62DF-6D42-9814-94F5AECF7500}"/>
              </a:ext>
            </a:extLst>
          </p:cNvPr>
          <p:cNvSpPr/>
          <p:nvPr/>
        </p:nvSpPr>
        <p:spPr>
          <a:xfrm>
            <a:off x="8244762" y="2028163"/>
            <a:ext cx="837089" cy="400110"/>
          </a:xfrm>
          <a:prstGeom prst="rect">
            <a:avLst/>
          </a:prstGeom>
        </p:spPr>
        <p:txBody>
          <a:bodyPr wrap="none">
            <a:spAutoFit/>
          </a:bodyPr>
          <a:lstStyle/>
          <a:p>
            <a:pPr algn="ctr" fontAlgn="ctr"/>
            <a:r>
              <a:rPr lang="es-ES" sz="1000" dirty="0">
                <a:latin typeface="Avenir Roman" panose="02000503020000020003" pitchFamily="2" charset="0"/>
              </a:rPr>
              <a:t>Polímeros/ </a:t>
            </a:r>
          </a:p>
          <a:p>
            <a:pPr algn="ctr" fontAlgn="ctr"/>
            <a:r>
              <a:rPr lang="es-ES" sz="1000" dirty="0">
                <a:latin typeface="Avenir Roman" panose="02000503020000020003" pitchFamily="2" charset="0"/>
              </a:rPr>
              <a:t>Plásticos</a:t>
            </a:r>
          </a:p>
        </p:txBody>
      </p:sp>
      <p:sp>
        <p:nvSpPr>
          <p:cNvPr id="34" name="Rectángulo 33">
            <a:extLst>
              <a:ext uri="{FF2B5EF4-FFF2-40B4-BE49-F238E27FC236}">
                <a16:creationId xmlns:a16="http://schemas.microsoft.com/office/drawing/2014/main" id="{A575DC64-D300-3A40-9076-489485CBE5F2}"/>
              </a:ext>
            </a:extLst>
          </p:cNvPr>
          <p:cNvSpPr/>
          <p:nvPr/>
        </p:nvSpPr>
        <p:spPr>
          <a:xfrm>
            <a:off x="8885540" y="2791274"/>
            <a:ext cx="590226" cy="400110"/>
          </a:xfrm>
          <a:prstGeom prst="rect">
            <a:avLst/>
          </a:prstGeom>
        </p:spPr>
        <p:txBody>
          <a:bodyPr wrap="none">
            <a:spAutoFit/>
          </a:bodyPr>
          <a:lstStyle/>
          <a:p>
            <a:pPr algn="ctr" fontAlgn="ctr"/>
            <a:r>
              <a:rPr lang="es-ES" sz="1000" dirty="0">
                <a:latin typeface="Avenir Roman" panose="02000503020000020003" pitchFamily="2" charset="0"/>
              </a:rPr>
              <a:t>Papel/ </a:t>
            </a:r>
          </a:p>
          <a:p>
            <a:pPr algn="ctr" fontAlgn="ctr"/>
            <a:r>
              <a:rPr lang="es-ES" sz="1000" dirty="0">
                <a:latin typeface="Avenir Roman" panose="02000503020000020003" pitchFamily="2" charset="0"/>
              </a:rPr>
              <a:t>Cartón</a:t>
            </a:r>
          </a:p>
        </p:txBody>
      </p:sp>
      <p:sp>
        <p:nvSpPr>
          <p:cNvPr id="35" name="Rectángulo 34">
            <a:extLst>
              <a:ext uri="{FF2B5EF4-FFF2-40B4-BE49-F238E27FC236}">
                <a16:creationId xmlns:a16="http://schemas.microsoft.com/office/drawing/2014/main" id="{75A17E80-989F-774E-8103-1ED91A42D06A}"/>
              </a:ext>
            </a:extLst>
          </p:cNvPr>
          <p:cNvSpPr/>
          <p:nvPr/>
        </p:nvSpPr>
        <p:spPr>
          <a:xfrm>
            <a:off x="8801191" y="3763829"/>
            <a:ext cx="723275" cy="246221"/>
          </a:xfrm>
          <a:prstGeom prst="rect">
            <a:avLst/>
          </a:prstGeom>
        </p:spPr>
        <p:txBody>
          <a:bodyPr wrap="none">
            <a:spAutoFit/>
          </a:bodyPr>
          <a:lstStyle/>
          <a:p>
            <a:pPr algn="ctr" fontAlgn="ctr"/>
            <a:r>
              <a:rPr lang="es-ES" sz="1000" dirty="0">
                <a:latin typeface="Avenir Roman" panose="02000503020000020003" pitchFamily="2" charset="0"/>
              </a:rPr>
              <a:t>Orgánico</a:t>
            </a:r>
          </a:p>
        </p:txBody>
      </p:sp>
      <p:sp>
        <p:nvSpPr>
          <p:cNvPr id="36" name="Rectángulo 35">
            <a:extLst>
              <a:ext uri="{FF2B5EF4-FFF2-40B4-BE49-F238E27FC236}">
                <a16:creationId xmlns:a16="http://schemas.microsoft.com/office/drawing/2014/main" id="{D1830A43-175F-E944-817A-1CA599913EE7}"/>
              </a:ext>
            </a:extLst>
          </p:cNvPr>
          <p:cNvSpPr/>
          <p:nvPr/>
        </p:nvSpPr>
        <p:spPr>
          <a:xfrm>
            <a:off x="8343746" y="4507395"/>
            <a:ext cx="726482" cy="246221"/>
          </a:xfrm>
          <a:prstGeom prst="rect">
            <a:avLst/>
          </a:prstGeom>
        </p:spPr>
        <p:txBody>
          <a:bodyPr wrap="none">
            <a:spAutoFit/>
          </a:bodyPr>
          <a:lstStyle/>
          <a:p>
            <a:pPr algn="ctr" fontAlgn="ctr"/>
            <a:r>
              <a:rPr lang="es-ES" sz="1000" dirty="0">
                <a:latin typeface="Avenir Roman" panose="02000503020000020003" pitchFamily="2" charset="0"/>
              </a:rPr>
              <a:t>Químicos</a:t>
            </a:r>
          </a:p>
        </p:txBody>
      </p:sp>
      <p:sp>
        <p:nvSpPr>
          <p:cNvPr id="37" name="Rectángulo 36">
            <a:extLst>
              <a:ext uri="{FF2B5EF4-FFF2-40B4-BE49-F238E27FC236}">
                <a16:creationId xmlns:a16="http://schemas.microsoft.com/office/drawing/2014/main" id="{5207583C-B45D-7C42-84F9-99A4D4C0E4FB}"/>
              </a:ext>
            </a:extLst>
          </p:cNvPr>
          <p:cNvSpPr/>
          <p:nvPr/>
        </p:nvSpPr>
        <p:spPr>
          <a:xfrm>
            <a:off x="7551545" y="4811509"/>
            <a:ext cx="639920" cy="246221"/>
          </a:xfrm>
          <a:prstGeom prst="rect">
            <a:avLst/>
          </a:prstGeom>
        </p:spPr>
        <p:txBody>
          <a:bodyPr wrap="none">
            <a:spAutoFit/>
          </a:bodyPr>
          <a:lstStyle/>
          <a:p>
            <a:pPr algn="ctr" fontAlgn="ctr"/>
            <a:r>
              <a:rPr lang="es-ES" sz="1000" dirty="0">
                <a:latin typeface="Avenir Roman" panose="02000503020000020003" pitchFamily="2" charset="0"/>
              </a:rPr>
              <a:t>Metales</a:t>
            </a:r>
          </a:p>
        </p:txBody>
      </p:sp>
      <p:sp>
        <p:nvSpPr>
          <p:cNvPr id="38" name="Rectángulo 37">
            <a:extLst>
              <a:ext uri="{FF2B5EF4-FFF2-40B4-BE49-F238E27FC236}">
                <a16:creationId xmlns:a16="http://schemas.microsoft.com/office/drawing/2014/main" id="{7A65EC95-E229-6042-8E43-10132A0EAAA9}"/>
              </a:ext>
            </a:extLst>
          </p:cNvPr>
          <p:cNvSpPr/>
          <p:nvPr/>
        </p:nvSpPr>
        <p:spPr>
          <a:xfrm>
            <a:off x="6573147" y="4494624"/>
            <a:ext cx="630302" cy="246221"/>
          </a:xfrm>
          <a:prstGeom prst="rect">
            <a:avLst/>
          </a:prstGeom>
        </p:spPr>
        <p:txBody>
          <a:bodyPr wrap="none">
            <a:spAutoFit/>
          </a:bodyPr>
          <a:lstStyle/>
          <a:p>
            <a:pPr algn="ctr" fontAlgn="ctr"/>
            <a:r>
              <a:rPr lang="es-ES" sz="1000" dirty="0">
                <a:latin typeface="Avenir Roman" panose="02000503020000020003" pitchFamily="2" charset="0"/>
              </a:rPr>
              <a:t>Madera</a:t>
            </a:r>
          </a:p>
        </p:txBody>
      </p:sp>
      <p:sp>
        <p:nvSpPr>
          <p:cNvPr id="39" name="Rectángulo 38">
            <a:extLst>
              <a:ext uri="{FF2B5EF4-FFF2-40B4-BE49-F238E27FC236}">
                <a16:creationId xmlns:a16="http://schemas.microsoft.com/office/drawing/2014/main" id="{0800C4D6-402C-7949-BCC3-3F221C28935C}"/>
              </a:ext>
            </a:extLst>
          </p:cNvPr>
          <p:cNvSpPr/>
          <p:nvPr/>
        </p:nvSpPr>
        <p:spPr>
          <a:xfrm>
            <a:off x="6066876" y="3656139"/>
            <a:ext cx="662361" cy="400110"/>
          </a:xfrm>
          <a:prstGeom prst="rect">
            <a:avLst/>
          </a:prstGeom>
        </p:spPr>
        <p:txBody>
          <a:bodyPr wrap="none">
            <a:spAutoFit/>
          </a:bodyPr>
          <a:lstStyle/>
          <a:p>
            <a:pPr algn="ctr" fontAlgn="ctr"/>
            <a:r>
              <a:rPr lang="es-ES" sz="1000" dirty="0">
                <a:latin typeface="Avenir Roman" panose="02000503020000020003" pitchFamily="2" charset="0"/>
              </a:rPr>
              <a:t>Líquido/</a:t>
            </a:r>
          </a:p>
          <a:p>
            <a:pPr algn="ctr" fontAlgn="ctr"/>
            <a:r>
              <a:rPr lang="es-ES" sz="1000" dirty="0">
                <a:latin typeface="Avenir Roman" panose="02000503020000020003" pitchFamily="2" charset="0"/>
              </a:rPr>
              <a:t>Agua</a:t>
            </a:r>
          </a:p>
        </p:txBody>
      </p:sp>
      <p:sp>
        <p:nvSpPr>
          <p:cNvPr id="40" name="Rectángulo 39">
            <a:extLst>
              <a:ext uri="{FF2B5EF4-FFF2-40B4-BE49-F238E27FC236}">
                <a16:creationId xmlns:a16="http://schemas.microsoft.com/office/drawing/2014/main" id="{37F27C53-4BF9-DC46-AC1A-02351A56121A}"/>
              </a:ext>
            </a:extLst>
          </p:cNvPr>
          <p:cNvSpPr/>
          <p:nvPr/>
        </p:nvSpPr>
        <p:spPr>
          <a:xfrm>
            <a:off x="6173348" y="2813580"/>
            <a:ext cx="447558" cy="246221"/>
          </a:xfrm>
          <a:prstGeom prst="rect">
            <a:avLst/>
          </a:prstGeom>
        </p:spPr>
        <p:txBody>
          <a:bodyPr wrap="none">
            <a:spAutoFit/>
          </a:bodyPr>
          <a:lstStyle/>
          <a:p>
            <a:pPr algn="ctr" fontAlgn="ctr"/>
            <a:r>
              <a:rPr lang="es-ES" sz="1000" dirty="0">
                <a:latin typeface="Avenir Roman" panose="02000503020000020003" pitchFamily="2" charset="0"/>
              </a:rPr>
              <a:t>RCD</a:t>
            </a:r>
          </a:p>
        </p:txBody>
      </p:sp>
      <p:sp>
        <p:nvSpPr>
          <p:cNvPr id="41" name="Rectángulo 40">
            <a:extLst>
              <a:ext uri="{FF2B5EF4-FFF2-40B4-BE49-F238E27FC236}">
                <a16:creationId xmlns:a16="http://schemas.microsoft.com/office/drawing/2014/main" id="{2DBE6B6C-6BA7-9246-9354-8B4842FD0B0B}"/>
              </a:ext>
            </a:extLst>
          </p:cNvPr>
          <p:cNvSpPr/>
          <p:nvPr/>
        </p:nvSpPr>
        <p:spPr>
          <a:xfrm>
            <a:off x="6643483" y="2076602"/>
            <a:ext cx="513282" cy="246221"/>
          </a:xfrm>
          <a:prstGeom prst="rect">
            <a:avLst/>
          </a:prstGeom>
        </p:spPr>
        <p:txBody>
          <a:bodyPr wrap="none">
            <a:spAutoFit/>
          </a:bodyPr>
          <a:lstStyle/>
          <a:p>
            <a:pPr algn="ctr" fontAlgn="ctr"/>
            <a:r>
              <a:rPr lang="es-ES" sz="1000" dirty="0">
                <a:latin typeface="Avenir Roman" panose="02000503020000020003" pitchFamily="2" charset="0"/>
              </a:rPr>
              <a:t>Otros</a:t>
            </a:r>
          </a:p>
        </p:txBody>
      </p:sp>
      <p:sp>
        <p:nvSpPr>
          <p:cNvPr id="42" name="Google Shape;108;gb21d4c34d8_0_29">
            <a:extLst>
              <a:ext uri="{FF2B5EF4-FFF2-40B4-BE49-F238E27FC236}">
                <a16:creationId xmlns:a16="http://schemas.microsoft.com/office/drawing/2014/main" id="{9AE2649D-526A-0242-9BA1-E9414C8992C1}"/>
              </a:ext>
            </a:extLst>
          </p:cNvPr>
          <p:cNvSpPr/>
          <p:nvPr/>
        </p:nvSpPr>
        <p:spPr>
          <a:xfrm>
            <a:off x="9558851" y="2620506"/>
            <a:ext cx="1417047" cy="573041"/>
          </a:xfrm>
          <a:prstGeom prst="rect">
            <a:avLst/>
          </a:prstGeom>
          <a:noFill/>
          <a:ln>
            <a:noFill/>
          </a:ln>
        </p:spPr>
        <p:txBody>
          <a:bodyPr spcFirstLastPara="1" wrap="square" lIns="91425" tIns="45700" rIns="91425" bIns="45700" anchor="ctr" anchorCtr="0">
            <a:noAutofit/>
          </a:bodyPr>
          <a:lstStyle/>
          <a:p>
            <a:pPr marR="0" lvl="0" rtl="0">
              <a:lnSpc>
                <a:spcPct val="115000"/>
              </a:lnSpc>
              <a:spcAft>
                <a:spcPts val="0"/>
              </a:spcAft>
              <a:buClr>
                <a:srgbClr val="000000"/>
              </a:buClr>
              <a:buSzPts val="1800"/>
            </a:pPr>
            <a:r>
              <a:rPr lang="es-ES" sz="800" dirty="0">
                <a:solidFill>
                  <a:schemeClr val="dk1"/>
                </a:solidFill>
                <a:latin typeface="Avenir Book" panose="02000503020000020003" pitchFamily="2" charset="0"/>
                <a:ea typeface="Avenir"/>
                <a:cs typeface="Avenir"/>
                <a:sym typeface="Avenir"/>
              </a:rPr>
              <a:t>ARREGI</a:t>
            </a:r>
          </a:p>
          <a:p>
            <a:pPr marR="0" lvl="0" rtl="0">
              <a:lnSpc>
                <a:spcPct val="115000"/>
              </a:lnSpc>
              <a:spcAft>
                <a:spcPts val="0"/>
              </a:spcAft>
              <a:buClr>
                <a:srgbClr val="000000"/>
              </a:buClr>
              <a:buSzPts val="1800"/>
            </a:pPr>
            <a:r>
              <a:rPr lang="es-ES" sz="800" dirty="0">
                <a:solidFill>
                  <a:schemeClr val="dk1"/>
                </a:solidFill>
                <a:latin typeface="Avenir Book" panose="02000503020000020003" pitchFamily="2" charset="0"/>
                <a:ea typeface="Avenir"/>
                <a:cs typeface="Avenir"/>
                <a:sym typeface="Avenir"/>
              </a:rPr>
              <a:t>CESPA</a:t>
            </a:r>
          </a:p>
          <a:p>
            <a:pPr marR="0" lvl="0" rtl="0">
              <a:lnSpc>
                <a:spcPct val="115000"/>
              </a:lnSpc>
              <a:spcAft>
                <a:spcPts val="0"/>
              </a:spcAft>
              <a:buClr>
                <a:srgbClr val="000000"/>
              </a:buClr>
              <a:buSzPts val="1800"/>
            </a:pPr>
            <a:r>
              <a:rPr lang="es-ES" sz="800" u="none" strike="noStrike" cap="none" dirty="0">
                <a:solidFill>
                  <a:schemeClr val="dk1"/>
                </a:solidFill>
                <a:latin typeface="Avenir Book" panose="02000503020000020003" pitchFamily="2" charset="0"/>
                <a:ea typeface="Avenir"/>
                <a:cs typeface="Avenir"/>
                <a:sym typeface="Avenir"/>
              </a:rPr>
              <a:t>CLÚSTER DEL PAPEL</a:t>
            </a:r>
          </a:p>
          <a:p>
            <a:pPr marR="0" lvl="0" rtl="0">
              <a:lnSpc>
                <a:spcPct val="115000"/>
              </a:lnSpc>
              <a:spcAft>
                <a:spcPts val="0"/>
              </a:spcAft>
              <a:buClr>
                <a:srgbClr val="000000"/>
              </a:buClr>
              <a:buSzPts val="1800"/>
            </a:pPr>
            <a:r>
              <a:rPr lang="es-ES" sz="800" dirty="0">
                <a:solidFill>
                  <a:schemeClr val="dk1"/>
                </a:solidFill>
                <a:latin typeface="Avenir Book" panose="02000503020000020003" pitchFamily="2" charset="0"/>
                <a:ea typeface="Avenir"/>
                <a:cs typeface="Avenir"/>
                <a:sym typeface="Avenir"/>
              </a:rPr>
              <a:t>ECOEMBES</a:t>
            </a:r>
            <a:endParaRPr lang="es-ES" sz="800" u="none" strike="noStrike" cap="none" dirty="0">
              <a:solidFill>
                <a:schemeClr val="dk1"/>
              </a:solidFill>
              <a:latin typeface="Avenir Book" panose="02000503020000020003" pitchFamily="2" charset="0"/>
              <a:ea typeface="Avenir"/>
              <a:cs typeface="Avenir"/>
              <a:sym typeface="Avenir"/>
            </a:endParaRPr>
          </a:p>
        </p:txBody>
      </p:sp>
      <p:sp>
        <p:nvSpPr>
          <p:cNvPr id="43" name="Google Shape;108;gb21d4c34d8_0_29">
            <a:extLst>
              <a:ext uri="{FF2B5EF4-FFF2-40B4-BE49-F238E27FC236}">
                <a16:creationId xmlns:a16="http://schemas.microsoft.com/office/drawing/2014/main" id="{3C4D083C-A696-F244-A124-0E12E25B10F1}"/>
              </a:ext>
            </a:extLst>
          </p:cNvPr>
          <p:cNvSpPr/>
          <p:nvPr/>
        </p:nvSpPr>
        <p:spPr>
          <a:xfrm>
            <a:off x="7508352" y="1419205"/>
            <a:ext cx="599272" cy="205052"/>
          </a:xfrm>
          <a:prstGeom prst="rect">
            <a:avLst/>
          </a:prstGeom>
          <a:noFill/>
          <a:ln>
            <a:noFill/>
          </a:ln>
        </p:spPr>
        <p:txBody>
          <a:bodyPr spcFirstLastPara="1" wrap="square" lIns="91425" tIns="45700" rIns="91425" bIns="45700" anchor="ctr" anchorCtr="0">
            <a:noAutofit/>
          </a:bodyPr>
          <a:lstStyle/>
          <a:p>
            <a:pPr marR="0" lvl="0" algn="ctr" rtl="0">
              <a:lnSpc>
                <a:spcPct val="115000"/>
              </a:lnSpc>
              <a:spcAft>
                <a:spcPts val="0"/>
              </a:spcAft>
              <a:buClr>
                <a:srgbClr val="000000"/>
              </a:buClr>
              <a:buSzPts val="1800"/>
            </a:pPr>
            <a:r>
              <a:rPr lang="es-ES" sz="800" dirty="0">
                <a:solidFill>
                  <a:schemeClr val="dk1"/>
                </a:solidFill>
                <a:latin typeface="Avenir Book" panose="02000503020000020003" pitchFamily="2" charset="0"/>
                <a:ea typeface="Avenir"/>
                <a:cs typeface="Avenir"/>
                <a:sym typeface="Avenir"/>
              </a:rPr>
              <a:t>GHK</a:t>
            </a:r>
            <a:endParaRPr lang="es-ES" sz="800" u="none" strike="noStrike" cap="none" dirty="0">
              <a:solidFill>
                <a:schemeClr val="dk1"/>
              </a:solidFill>
              <a:latin typeface="Avenir Book" panose="02000503020000020003" pitchFamily="2" charset="0"/>
              <a:ea typeface="Avenir"/>
              <a:cs typeface="Avenir"/>
              <a:sym typeface="Avenir"/>
            </a:endParaRPr>
          </a:p>
        </p:txBody>
      </p:sp>
      <p:sp>
        <p:nvSpPr>
          <p:cNvPr id="44" name="Google Shape;108;gb21d4c34d8_0_29">
            <a:extLst>
              <a:ext uri="{FF2B5EF4-FFF2-40B4-BE49-F238E27FC236}">
                <a16:creationId xmlns:a16="http://schemas.microsoft.com/office/drawing/2014/main" id="{778B9B03-8863-8A49-A4F1-3AA9345043FC}"/>
              </a:ext>
            </a:extLst>
          </p:cNvPr>
          <p:cNvSpPr/>
          <p:nvPr/>
        </p:nvSpPr>
        <p:spPr>
          <a:xfrm>
            <a:off x="8876476" y="1521731"/>
            <a:ext cx="1417047" cy="573041"/>
          </a:xfrm>
          <a:prstGeom prst="rect">
            <a:avLst/>
          </a:prstGeom>
          <a:noFill/>
          <a:ln>
            <a:noFill/>
          </a:ln>
        </p:spPr>
        <p:txBody>
          <a:bodyPr spcFirstLastPara="1" wrap="square" lIns="91425" tIns="45700" rIns="91425" bIns="45700" anchor="ctr" anchorCtr="0">
            <a:noAutofit/>
          </a:bodyPr>
          <a:lstStyle/>
          <a:p>
            <a:pPr marR="0" lvl="0" rtl="0">
              <a:lnSpc>
                <a:spcPct val="115000"/>
              </a:lnSpc>
              <a:spcAft>
                <a:spcPts val="0"/>
              </a:spcAft>
              <a:buClr>
                <a:srgbClr val="000000"/>
              </a:buClr>
              <a:buSzPts val="1800"/>
            </a:pPr>
            <a:r>
              <a:rPr lang="es-ES" sz="800" dirty="0">
                <a:solidFill>
                  <a:schemeClr val="dk1"/>
                </a:solidFill>
                <a:latin typeface="Avenir Book" panose="02000503020000020003" pitchFamily="2" charset="0"/>
                <a:ea typeface="Avenir"/>
                <a:cs typeface="Avenir"/>
                <a:sym typeface="Avenir"/>
              </a:rPr>
              <a:t>ARREGI</a:t>
            </a:r>
          </a:p>
          <a:p>
            <a:pPr marR="0" lvl="0" rtl="0">
              <a:lnSpc>
                <a:spcPct val="115000"/>
              </a:lnSpc>
              <a:spcAft>
                <a:spcPts val="0"/>
              </a:spcAft>
              <a:buClr>
                <a:srgbClr val="000000"/>
              </a:buClr>
              <a:buSzPts val="1800"/>
            </a:pPr>
            <a:r>
              <a:rPr lang="es-ES" sz="800" dirty="0">
                <a:solidFill>
                  <a:schemeClr val="dk1"/>
                </a:solidFill>
                <a:latin typeface="Avenir Book" panose="02000503020000020003" pitchFamily="2" charset="0"/>
                <a:ea typeface="Avenir"/>
                <a:cs typeface="Avenir"/>
                <a:sym typeface="Avenir"/>
              </a:rPr>
              <a:t>CESPA</a:t>
            </a:r>
          </a:p>
          <a:p>
            <a:pPr marR="0" lvl="0" rtl="0">
              <a:lnSpc>
                <a:spcPct val="115000"/>
              </a:lnSpc>
              <a:spcAft>
                <a:spcPts val="0"/>
              </a:spcAft>
              <a:buClr>
                <a:srgbClr val="000000"/>
              </a:buClr>
              <a:buSzPts val="1800"/>
            </a:pPr>
            <a:r>
              <a:rPr lang="es-ES" sz="800" dirty="0">
                <a:solidFill>
                  <a:schemeClr val="dk1"/>
                </a:solidFill>
                <a:latin typeface="Avenir Book" panose="02000503020000020003" pitchFamily="2" charset="0"/>
                <a:ea typeface="Avenir"/>
                <a:cs typeface="Avenir"/>
                <a:sym typeface="Avenir"/>
              </a:rPr>
              <a:t>ECOEMBES</a:t>
            </a:r>
            <a:endParaRPr lang="es-ES" sz="800" u="none" strike="noStrike" cap="none" dirty="0">
              <a:solidFill>
                <a:schemeClr val="dk1"/>
              </a:solidFill>
              <a:latin typeface="Avenir Book" panose="02000503020000020003" pitchFamily="2" charset="0"/>
              <a:ea typeface="Avenir"/>
              <a:cs typeface="Avenir"/>
              <a:sym typeface="Avenir"/>
            </a:endParaRPr>
          </a:p>
        </p:txBody>
      </p:sp>
      <p:sp>
        <p:nvSpPr>
          <p:cNvPr id="45" name="Google Shape;108;gb21d4c34d8_0_29">
            <a:extLst>
              <a:ext uri="{FF2B5EF4-FFF2-40B4-BE49-F238E27FC236}">
                <a16:creationId xmlns:a16="http://schemas.microsoft.com/office/drawing/2014/main" id="{4E05B3B8-92A7-3D41-A91E-8494C1029711}"/>
              </a:ext>
            </a:extLst>
          </p:cNvPr>
          <p:cNvSpPr/>
          <p:nvPr/>
        </p:nvSpPr>
        <p:spPr>
          <a:xfrm>
            <a:off x="9432518" y="3845621"/>
            <a:ext cx="599272" cy="205052"/>
          </a:xfrm>
          <a:prstGeom prst="rect">
            <a:avLst/>
          </a:prstGeom>
          <a:noFill/>
          <a:ln>
            <a:noFill/>
          </a:ln>
        </p:spPr>
        <p:txBody>
          <a:bodyPr spcFirstLastPara="1" wrap="square" lIns="91425" tIns="45700" rIns="91425" bIns="45700" anchor="ctr" anchorCtr="0">
            <a:noAutofit/>
          </a:bodyPr>
          <a:lstStyle/>
          <a:p>
            <a:pPr marR="0" lvl="0" algn="ctr" rtl="0">
              <a:lnSpc>
                <a:spcPct val="115000"/>
              </a:lnSpc>
              <a:spcAft>
                <a:spcPts val="0"/>
              </a:spcAft>
              <a:buClr>
                <a:srgbClr val="000000"/>
              </a:buClr>
              <a:buSzPts val="1800"/>
            </a:pPr>
            <a:r>
              <a:rPr lang="es-ES" sz="800" dirty="0">
                <a:solidFill>
                  <a:schemeClr val="dk1"/>
                </a:solidFill>
                <a:latin typeface="Avenir Book" panose="02000503020000020003" pitchFamily="2" charset="0"/>
                <a:ea typeface="Avenir"/>
                <a:cs typeface="Avenir"/>
                <a:sym typeface="Avenir"/>
              </a:rPr>
              <a:t>GHK</a:t>
            </a:r>
            <a:endParaRPr lang="es-ES" sz="800" u="none" strike="noStrike" cap="none" dirty="0">
              <a:solidFill>
                <a:schemeClr val="dk1"/>
              </a:solidFill>
              <a:latin typeface="Avenir Book" panose="02000503020000020003" pitchFamily="2" charset="0"/>
              <a:ea typeface="Avenir"/>
              <a:cs typeface="Avenir"/>
              <a:sym typeface="Avenir"/>
            </a:endParaRPr>
          </a:p>
        </p:txBody>
      </p:sp>
      <p:sp>
        <p:nvSpPr>
          <p:cNvPr id="46" name="Google Shape;108;gb21d4c34d8_0_29">
            <a:extLst>
              <a:ext uri="{FF2B5EF4-FFF2-40B4-BE49-F238E27FC236}">
                <a16:creationId xmlns:a16="http://schemas.microsoft.com/office/drawing/2014/main" id="{01E5F84F-792D-4548-AFA0-C4819042CCC5}"/>
              </a:ext>
            </a:extLst>
          </p:cNvPr>
          <p:cNvSpPr/>
          <p:nvPr/>
        </p:nvSpPr>
        <p:spPr>
          <a:xfrm>
            <a:off x="8836528" y="4841171"/>
            <a:ext cx="599272" cy="205052"/>
          </a:xfrm>
          <a:prstGeom prst="rect">
            <a:avLst/>
          </a:prstGeom>
          <a:noFill/>
          <a:ln>
            <a:noFill/>
          </a:ln>
        </p:spPr>
        <p:txBody>
          <a:bodyPr spcFirstLastPara="1" wrap="square" lIns="91425" tIns="45700" rIns="91425" bIns="45700" anchor="ctr" anchorCtr="0">
            <a:noAutofit/>
          </a:bodyPr>
          <a:lstStyle/>
          <a:p>
            <a:pPr marR="0" lvl="0" algn="ctr" rtl="0">
              <a:lnSpc>
                <a:spcPct val="115000"/>
              </a:lnSpc>
              <a:spcAft>
                <a:spcPts val="0"/>
              </a:spcAft>
              <a:buClr>
                <a:srgbClr val="000000"/>
              </a:buClr>
              <a:buSzPts val="1800"/>
            </a:pPr>
            <a:r>
              <a:rPr lang="es-ES" sz="800" dirty="0">
                <a:solidFill>
                  <a:schemeClr val="dk1"/>
                </a:solidFill>
                <a:latin typeface="Avenir Book" panose="02000503020000020003" pitchFamily="2" charset="0"/>
                <a:ea typeface="Avenir"/>
                <a:cs typeface="Avenir"/>
                <a:sym typeface="Avenir"/>
              </a:rPr>
              <a:t>IRAGAZ</a:t>
            </a:r>
            <a:endParaRPr lang="es-ES" sz="800" u="none" strike="noStrike" cap="none" dirty="0">
              <a:solidFill>
                <a:schemeClr val="dk1"/>
              </a:solidFill>
              <a:latin typeface="Avenir Book" panose="02000503020000020003" pitchFamily="2" charset="0"/>
              <a:ea typeface="Avenir"/>
              <a:cs typeface="Avenir"/>
              <a:sym typeface="Avenir"/>
            </a:endParaRPr>
          </a:p>
        </p:txBody>
      </p:sp>
      <p:sp>
        <p:nvSpPr>
          <p:cNvPr id="47" name="Google Shape;108;gb21d4c34d8_0_29">
            <a:extLst>
              <a:ext uri="{FF2B5EF4-FFF2-40B4-BE49-F238E27FC236}">
                <a16:creationId xmlns:a16="http://schemas.microsoft.com/office/drawing/2014/main" id="{9138400B-653E-2D48-A061-F65EA58DBEB6}"/>
              </a:ext>
            </a:extLst>
          </p:cNvPr>
          <p:cNvSpPr/>
          <p:nvPr/>
        </p:nvSpPr>
        <p:spPr>
          <a:xfrm>
            <a:off x="7399100" y="5229000"/>
            <a:ext cx="1417047" cy="573041"/>
          </a:xfrm>
          <a:prstGeom prst="rect">
            <a:avLst/>
          </a:prstGeom>
          <a:noFill/>
          <a:ln>
            <a:noFill/>
          </a:ln>
        </p:spPr>
        <p:txBody>
          <a:bodyPr spcFirstLastPara="1" wrap="square" lIns="91425" tIns="45700" rIns="91425" bIns="45700" anchor="ctr" anchorCtr="0">
            <a:noAutofit/>
          </a:bodyPr>
          <a:lstStyle/>
          <a:p>
            <a:pPr marR="0" lvl="0" rtl="0">
              <a:lnSpc>
                <a:spcPct val="115000"/>
              </a:lnSpc>
              <a:spcAft>
                <a:spcPts val="0"/>
              </a:spcAft>
              <a:buClr>
                <a:srgbClr val="000000"/>
              </a:buClr>
              <a:buSzPts val="1800"/>
            </a:pPr>
            <a:r>
              <a:rPr lang="es-ES" sz="800" dirty="0">
                <a:solidFill>
                  <a:schemeClr val="dk1"/>
                </a:solidFill>
                <a:latin typeface="Avenir Book" panose="02000503020000020003" pitchFamily="2" charset="0"/>
                <a:ea typeface="Avenir"/>
                <a:cs typeface="Avenir"/>
                <a:sym typeface="Avenir"/>
              </a:rPr>
              <a:t>CESPA</a:t>
            </a:r>
          </a:p>
          <a:p>
            <a:pPr marR="0" lvl="0" rtl="0">
              <a:lnSpc>
                <a:spcPct val="115000"/>
              </a:lnSpc>
              <a:spcAft>
                <a:spcPts val="0"/>
              </a:spcAft>
              <a:buClr>
                <a:srgbClr val="000000"/>
              </a:buClr>
              <a:buSzPts val="1800"/>
            </a:pPr>
            <a:r>
              <a:rPr lang="es-ES" sz="800" dirty="0">
                <a:solidFill>
                  <a:schemeClr val="dk1"/>
                </a:solidFill>
                <a:latin typeface="Avenir Book" panose="02000503020000020003" pitchFamily="2" charset="0"/>
                <a:ea typeface="Avenir"/>
                <a:cs typeface="Avenir"/>
                <a:sym typeface="Avenir"/>
              </a:rPr>
              <a:t>SIRMET</a:t>
            </a:r>
          </a:p>
          <a:p>
            <a:pPr marR="0" lvl="0" rtl="0">
              <a:lnSpc>
                <a:spcPct val="115000"/>
              </a:lnSpc>
              <a:spcAft>
                <a:spcPts val="0"/>
              </a:spcAft>
              <a:buClr>
                <a:srgbClr val="000000"/>
              </a:buClr>
              <a:buSzPts val="1800"/>
            </a:pPr>
            <a:r>
              <a:rPr lang="es-ES" sz="800" u="none" strike="noStrike" cap="none" dirty="0">
                <a:solidFill>
                  <a:schemeClr val="dk1"/>
                </a:solidFill>
                <a:latin typeface="Avenir Book" panose="02000503020000020003" pitchFamily="2" charset="0"/>
                <a:ea typeface="Avenir"/>
                <a:cs typeface="Avenir"/>
                <a:sym typeface="Avenir"/>
              </a:rPr>
              <a:t>TRATAMIENTOS GEURIA</a:t>
            </a:r>
          </a:p>
        </p:txBody>
      </p:sp>
      <p:sp>
        <p:nvSpPr>
          <p:cNvPr id="48" name="Google Shape;108;gb21d4c34d8_0_29">
            <a:extLst>
              <a:ext uri="{FF2B5EF4-FFF2-40B4-BE49-F238E27FC236}">
                <a16:creationId xmlns:a16="http://schemas.microsoft.com/office/drawing/2014/main" id="{6D09F5C3-08F8-F24F-91EC-26DB10199D1F}"/>
              </a:ext>
            </a:extLst>
          </p:cNvPr>
          <p:cNvSpPr/>
          <p:nvPr/>
        </p:nvSpPr>
        <p:spPr>
          <a:xfrm>
            <a:off x="6170680" y="4684878"/>
            <a:ext cx="1417047" cy="573041"/>
          </a:xfrm>
          <a:prstGeom prst="rect">
            <a:avLst/>
          </a:prstGeom>
          <a:noFill/>
          <a:ln>
            <a:noFill/>
          </a:ln>
        </p:spPr>
        <p:txBody>
          <a:bodyPr spcFirstLastPara="1" wrap="square" lIns="91425" tIns="45700" rIns="91425" bIns="45700" anchor="ctr" anchorCtr="0">
            <a:noAutofit/>
          </a:bodyPr>
          <a:lstStyle/>
          <a:p>
            <a:pPr marR="0" lvl="0" rtl="0">
              <a:lnSpc>
                <a:spcPct val="115000"/>
              </a:lnSpc>
              <a:spcAft>
                <a:spcPts val="0"/>
              </a:spcAft>
              <a:buClr>
                <a:srgbClr val="000000"/>
              </a:buClr>
              <a:buSzPts val="1800"/>
            </a:pPr>
            <a:r>
              <a:rPr lang="es-ES" sz="800" dirty="0">
                <a:solidFill>
                  <a:schemeClr val="dk1"/>
                </a:solidFill>
                <a:latin typeface="Avenir Book" panose="02000503020000020003" pitchFamily="2" charset="0"/>
                <a:ea typeface="Avenir"/>
                <a:cs typeface="Avenir"/>
                <a:sym typeface="Avenir"/>
              </a:rPr>
              <a:t>ARREGI</a:t>
            </a:r>
          </a:p>
          <a:p>
            <a:pPr marR="0" lvl="0" rtl="0">
              <a:lnSpc>
                <a:spcPct val="115000"/>
              </a:lnSpc>
              <a:spcAft>
                <a:spcPts val="0"/>
              </a:spcAft>
              <a:buClr>
                <a:srgbClr val="000000"/>
              </a:buClr>
              <a:buSzPts val="1800"/>
            </a:pPr>
            <a:r>
              <a:rPr lang="es-ES" sz="800" dirty="0">
                <a:solidFill>
                  <a:schemeClr val="dk1"/>
                </a:solidFill>
                <a:latin typeface="Avenir Book" panose="02000503020000020003" pitchFamily="2" charset="0"/>
                <a:ea typeface="Avenir"/>
                <a:cs typeface="Avenir"/>
                <a:sym typeface="Avenir"/>
              </a:rPr>
              <a:t>CESPA</a:t>
            </a:r>
          </a:p>
        </p:txBody>
      </p:sp>
      <p:sp>
        <p:nvSpPr>
          <p:cNvPr id="49" name="Google Shape;108;gb21d4c34d8_0_29">
            <a:extLst>
              <a:ext uri="{FF2B5EF4-FFF2-40B4-BE49-F238E27FC236}">
                <a16:creationId xmlns:a16="http://schemas.microsoft.com/office/drawing/2014/main" id="{A87DAB55-847A-4C4A-94EF-46964867AC2D}"/>
              </a:ext>
            </a:extLst>
          </p:cNvPr>
          <p:cNvSpPr/>
          <p:nvPr/>
        </p:nvSpPr>
        <p:spPr>
          <a:xfrm>
            <a:off x="4796075" y="3656139"/>
            <a:ext cx="1417047" cy="573041"/>
          </a:xfrm>
          <a:prstGeom prst="rect">
            <a:avLst/>
          </a:prstGeom>
          <a:noFill/>
          <a:ln>
            <a:noFill/>
          </a:ln>
        </p:spPr>
        <p:txBody>
          <a:bodyPr spcFirstLastPara="1" wrap="square" lIns="91425" tIns="45700" rIns="91425" bIns="45700" anchor="ctr" anchorCtr="0">
            <a:noAutofit/>
          </a:bodyPr>
          <a:lstStyle/>
          <a:p>
            <a:pPr marR="0" lvl="0" rtl="0">
              <a:lnSpc>
                <a:spcPct val="115000"/>
              </a:lnSpc>
              <a:spcAft>
                <a:spcPts val="0"/>
              </a:spcAft>
              <a:buClr>
                <a:srgbClr val="000000"/>
              </a:buClr>
              <a:buSzPts val="1800"/>
            </a:pPr>
            <a:r>
              <a:rPr lang="es-ES" sz="800" u="none" strike="noStrike" cap="none" dirty="0">
                <a:solidFill>
                  <a:schemeClr val="dk1"/>
                </a:solidFill>
                <a:latin typeface="Avenir Book" panose="02000503020000020003" pitchFamily="2" charset="0"/>
                <a:ea typeface="Avenir"/>
                <a:cs typeface="Avenir"/>
                <a:sym typeface="Avenir"/>
              </a:rPr>
              <a:t>TRATAMIENTOS GEURIA</a:t>
            </a:r>
          </a:p>
        </p:txBody>
      </p:sp>
      <p:sp>
        <p:nvSpPr>
          <p:cNvPr id="50" name="Google Shape;108;gb21d4c34d8_0_29">
            <a:extLst>
              <a:ext uri="{FF2B5EF4-FFF2-40B4-BE49-F238E27FC236}">
                <a16:creationId xmlns:a16="http://schemas.microsoft.com/office/drawing/2014/main" id="{8D26F640-4503-9043-8C14-25AB85E6C2BD}"/>
              </a:ext>
            </a:extLst>
          </p:cNvPr>
          <p:cNvSpPr/>
          <p:nvPr/>
        </p:nvSpPr>
        <p:spPr>
          <a:xfrm>
            <a:off x="5323594" y="2627400"/>
            <a:ext cx="1417047" cy="573041"/>
          </a:xfrm>
          <a:prstGeom prst="rect">
            <a:avLst/>
          </a:prstGeom>
          <a:noFill/>
          <a:ln>
            <a:noFill/>
          </a:ln>
        </p:spPr>
        <p:txBody>
          <a:bodyPr spcFirstLastPara="1" wrap="square" lIns="91425" tIns="45700" rIns="91425" bIns="45700" anchor="ctr" anchorCtr="0">
            <a:noAutofit/>
          </a:bodyPr>
          <a:lstStyle/>
          <a:p>
            <a:pPr marR="0" lvl="0" rtl="0">
              <a:lnSpc>
                <a:spcPct val="115000"/>
              </a:lnSpc>
              <a:spcAft>
                <a:spcPts val="0"/>
              </a:spcAft>
              <a:buClr>
                <a:srgbClr val="000000"/>
              </a:buClr>
              <a:buSzPts val="1800"/>
            </a:pPr>
            <a:r>
              <a:rPr lang="es-ES" sz="800" dirty="0">
                <a:solidFill>
                  <a:schemeClr val="dk1"/>
                </a:solidFill>
                <a:latin typeface="Avenir Book" panose="02000503020000020003" pitchFamily="2" charset="0"/>
                <a:ea typeface="Avenir"/>
                <a:cs typeface="Avenir"/>
                <a:sym typeface="Avenir"/>
              </a:rPr>
              <a:t>CESPA</a:t>
            </a:r>
          </a:p>
          <a:p>
            <a:pPr marR="0" lvl="0" rtl="0">
              <a:lnSpc>
                <a:spcPct val="115000"/>
              </a:lnSpc>
              <a:spcAft>
                <a:spcPts val="0"/>
              </a:spcAft>
              <a:buClr>
                <a:srgbClr val="000000"/>
              </a:buClr>
              <a:buSzPts val="1800"/>
            </a:pPr>
            <a:r>
              <a:rPr lang="es-ES" sz="800" dirty="0">
                <a:solidFill>
                  <a:schemeClr val="dk1"/>
                </a:solidFill>
                <a:latin typeface="Avenir Book" panose="02000503020000020003" pitchFamily="2" charset="0"/>
                <a:ea typeface="Avenir"/>
                <a:cs typeface="Avenir"/>
                <a:sym typeface="Avenir"/>
              </a:rPr>
              <a:t>EKOTRADE</a:t>
            </a:r>
          </a:p>
          <a:p>
            <a:pPr marR="0" lvl="0" rtl="0">
              <a:lnSpc>
                <a:spcPct val="115000"/>
              </a:lnSpc>
              <a:spcAft>
                <a:spcPts val="0"/>
              </a:spcAft>
              <a:buClr>
                <a:srgbClr val="000000"/>
              </a:buClr>
              <a:buSzPts val="1800"/>
            </a:pPr>
            <a:r>
              <a:rPr lang="es-ES" sz="800" dirty="0">
                <a:solidFill>
                  <a:schemeClr val="dk1"/>
                </a:solidFill>
                <a:latin typeface="Avenir Book" panose="02000503020000020003" pitchFamily="2" charset="0"/>
                <a:ea typeface="Avenir"/>
                <a:cs typeface="Avenir"/>
                <a:sym typeface="Avenir"/>
              </a:rPr>
              <a:t>SIRMET</a:t>
            </a:r>
          </a:p>
        </p:txBody>
      </p:sp>
      <p:sp>
        <p:nvSpPr>
          <p:cNvPr id="51" name="Google Shape;108;gb21d4c34d8_0_29">
            <a:extLst>
              <a:ext uri="{FF2B5EF4-FFF2-40B4-BE49-F238E27FC236}">
                <a16:creationId xmlns:a16="http://schemas.microsoft.com/office/drawing/2014/main" id="{2802D878-E07C-B444-A161-652D1AE8BA59}"/>
              </a:ext>
            </a:extLst>
          </p:cNvPr>
          <p:cNvSpPr/>
          <p:nvPr/>
        </p:nvSpPr>
        <p:spPr>
          <a:xfrm>
            <a:off x="6071696" y="1672282"/>
            <a:ext cx="1417047" cy="573041"/>
          </a:xfrm>
          <a:prstGeom prst="rect">
            <a:avLst/>
          </a:prstGeom>
          <a:noFill/>
          <a:ln>
            <a:noFill/>
          </a:ln>
        </p:spPr>
        <p:txBody>
          <a:bodyPr spcFirstLastPara="1" wrap="square" lIns="91425" tIns="45700" rIns="91425" bIns="45700" anchor="ctr" anchorCtr="0">
            <a:noAutofit/>
          </a:bodyPr>
          <a:lstStyle/>
          <a:p>
            <a:pPr marR="0" lvl="0" rtl="0">
              <a:lnSpc>
                <a:spcPct val="115000"/>
              </a:lnSpc>
              <a:spcAft>
                <a:spcPts val="0"/>
              </a:spcAft>
              <a:buClr>
                <a:srgbClr val="000000"/>
              </a:buClr>
              <a:buSzPts val="1800"/>
            </a:pPr>
            <a:r>
              <a:rPr lang="es-ES" sz="800" u="none" strike="noStrike" cap="none" dirty="0">
                <a:solidFill>
                  <a:schemeClr val="dk1"/>
                </a:solidFill>
                <a:latin typeface="Avenir Book" panose="02000503020000020003" pitchFamily="2" charset="0"/>
                <a:ea typeface="Avenir"/>
                <a:cs typeface="Avenir"/>
                <a:sym typeface="Avenir"/>
              </a:rPr>
              <a:t>RIO LIMPIO</a:t>
            </a:r>
          </a:p>
        </p:txBody>
      </p:sp>
      <p:pic>
        <p:nvPicPr>
          <p:cNvPr id="31" name="Imagen 30">
            <a:extLst>
              <a:ext uri="{FF2B5EF4-FFF2-40B4-BE49-F238E27FC236}">
                <a16:creationId xmlns:a16="http://schemas.microsoft.com/office/drawing/2014/main" id="{759DB51E-3D70-46D1-8955-9DE59948A050}"/>
              </a:ext>
            </a:extLst>
          </p:cNvPr>
          <p:cNvPicPr>
            <a:picLocks noChangeAspect="1"/>
          </p:cNvPicPr>
          <p:nvPr/>
        </p:nvPicPr>
        <p:blipFill>
          <a:blip r:embed="rId3"/>
          <a:stretch>
            <a:fillRect/>
          </a:stretch>
        </p:blipFill>
        <p:spPr>
          <a:xfrm>
            <a:off x="936358" y="5870056"/>
            <a:ext cx="2114660" cy="869360"/>
          </a:xfrm>
          <a:prstGeom prst="rect">
            <a:avLst/>
          </a:prstGeom>
        </p:spPr>
      </p:pic>
      <p:pic>
        <p:nvPicPr>
          <p:cNvPr id="32" name="Imagen 31">
            <a:extLst>
              <a:ext uri="{FF2B5EF4-FFF2-40B4-BE49-F238E27FC236}">
                <a16:creationId xmlns:a16="http://schemas.microsoft.com/office/drawing/2014/main" id="{A35316BB-5936-461B-97DC-06469E95931F}"/>
              </a:ext>
            </a:extLst>
          </p:cNvPr>
          <p:cNvPicPr>
            <a:picLocks noChangeAspect="1"/>
          </p:cNvPicPr>
          <p:nvPr/>
        </p:nvPicPr>
        <p:blipFill>
          <a:blip r:embed="rId4"/>
          <a:stretch>
            <a:fillRect/>
          </a:stretch>
        </p:blipFill>
        <p:spPr>
          <a:xfrm>
            <a:off x="4731637" y="5870056"/>
            <a:ext cx="2728725" cy="888745"/>
          </a:xfrm>
          <a:prstGeom prst="rect">
            <a:avLst/>
          </a:prstGeom>
        </p:spPr>
      </p:pic>
    </p:spTree>
    <p:extLst>
      <p:ext uri="{BB962C8B-B14F-4D97-AF65-F5344CB8AC3E}">
        <p14:creationId xmlns:p14="http://schemas.microsoft.com/office/powerpoint/2010/main" val="1078240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gb21d4c34d8_0_29"/>
          <p:cNvSpPr txBox="1"/>
          <p:nvPr/>
        </p:nvSpPr>
        <p:spPr>
          <a:xfrm>
            <a:off x="940850" y="358075"/>
            <a:ext cx="10310400" cy="789000"/>
          </a:xfrm>
          <a:prstGeom prst="rect">
            <a:avLst/>
          </a:prstGeom>
          <a:no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90000"/>
              </a:lnSpc>
              <a:spcBef>
                <a:spcPts val="0"/>
              </a:spcBef>
              <a:spcAft>
                <a:spcPts val="0"/>
              </a:spcAft>
              <a:buClr>
                <a:srgbClr val="000000"/>
              </a:buClr>
              <a:buSzPts val="2400"/>
              <a:buFont typeface="Avenir"/>
              <a:buNone/>
              <a:tabLst/>
              <a:defRPr/>
            </a:pPr>
            <a:r>
              <a:rPr kumimoji="0" lang="es-ES" sz="1200" b="1" i="0" u="none" strike="noStrike" kern="0" cap="none" spc="0" normalizeH="0" baseline="0" noProof="0" dirty="0">
                <a:ln>
                  <a:noFill/>
                </a:ln>
                <a:solidFill>
                  <a:srgbClr val="DF6336"/>
                </a:solidFill>
                <a:effectLst/>
                <a:uLnTx/>
                <a:uFillTx/>
                <a:latin typeface="+mj-lt"/>
                <a:ea typeface="Avenir"/>
                <a:cs typeface="Avenir"/>
                <a:sym typeface="Avenir"/>
              </a:rPr>
              <a:t>METODOLOGÍA</a:t>
            </a:r>
            <a:endParaRPr kumimoji="0" sz="1200" b="1" i="0" u="none" strike="noStrike" kern="0" cap="none" spc="0" normalizeH="0" baseline="0" noProof="0" dirty="0">
              <a:ln>
                <a:noFill/>
              </a:ln>
              <a:solidFill>
                <a:srgbClr val="DF6336"/>
              </a:solidFill>
              <a:effectLst/>
              <a:uLnTx/>
              <a:uFillTx/>
              <a:latin typeface="+mj-lt"/>
              <a:ea typeface="Avenir"/>
              <a:cs typeface="Avenir"/>
              <a:sym typeface="Avenir"/>
            </a:endParaRPr>
          </a:p>
          <a:p>
            <a:pPr marL="0" marR="0" lvl="0" indent="0" algn="l" defTabSz="914400" rtl="0" eaLnBrk="1" fontAlgn="auto" latinLnBrk="0" hangingPunct="1">
              <a:lnSpc>
                <a:spcPct val="90000"/>
              </a:lnSpc>
              <a:spcBef>
                <a:spcPts val="0"/>
              </a:spcBef>
              <a:spcAft>
                <a:spcPts val="0"/>
              </a:spcAft>
              <a:buClr>
                <a:srgbClr val="000000"/>
              </a:buClr>
              <a:buSzPts val="2400"/>
              <a:buFont typeface="Avenir"/>
              <a:buNone/>
              <a:tabLst/>
              <a:defRPr/>
            </a:pPr>
            <a:r>
              <a:rPr kumimoji="0" lang="es-ES" sz="2400" b="1" i="0" u="none" strike="noStrike" kern="0" cap="none" spc="0" normalizeH="0" baseline="0" noProof="0" dirty="0">
                <a:ln>
                  <a:noFill/>
                </a:ln>
                <a:solidFill>
                  <a:srgbClr val="000000"/>
                </a:solidFill>
                <a:effectLst/>
                <a:uLnTx/>
                <a:uFillTx/>
                <a:latin typeface="+mj-lt"/>
                <a:ea typeface="Avenir"/>
                <a:cs typeface="Avenir"/>
                <a:sym typeface="Avenir"/>
              </a:rPr>
              <a:t>MODELO TEÓRICO DESARROLLADO</a:t>
            </a:r>
            <a:endParaRPr kumimoji="0" sz="1400" b="1" i="0" u="none" strike="noStrike" kern="0" cap="none" spc="0" normalizeH="0" baseline="0" noProof="0" dirty="0">
              <a:ln>
                <a:noFill/>
              </a:ln>
              <a:solidFill>
                <a:srgbClr val="000000"/>
              </a:solidFill>
              <a:effectLst/>
              <a:uLnTx/>
              <a:uFillTx/>
              <a:latin typeface="+mj-lt"/>
              <a:cs typeface="Arial"/>
              <a:sym typeface="Arial"/>
            </a:endParaRPr>
          </a:p>
        </p:txBody>
      </p:sp>
      <p:sp>
        <p:nvSpPr>
          <p:cNvPr id="58" name="Google Shape;108;gb21d4c34d8_0_29">
            <a:extLst>
              <a:ext uri="{FF2B5EF4-FFF2-40B4-BE49-F238E27FC236}">
                <a16:creationId xmlns:a16="http://schemas.microsoft.com/office/drawing/2014/main" id="{942E4FBD-6B7E-8744-AB64-F1D87BA318FA}"/>
              </a:ext>
            </a:extLst>
          </p:cNvPr>
          <p:cNvSpPr/>
          <p:nvPr/>
        </p:nvSpPr>
        <p:spPr>
          <a:xfrm>
            <a:off x="940850" y="1247074"/>
            <a:ext cx="4393161" cy="789001"/>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15000"/>
              </a:lnSpc>
              <a:spcBef>
                <a:spcPts val="1200"/>
              </a:spcBef>
              <a:spcAft>
                <a:spcPts val="0"/>
              </a:spcAft>
              <a:buClr>
                <a:srgbClr val="000000"/>
              </a:buClr>
              <a:buSzPts val="1800"/>
              <a:buFont typeface="Arial"/>
              <a:buNone/>
              <a:tabLst/>
              <a:defRPr/>
            </a:pPr>
            <a:r>
              <a:rPr kumimoji="0" lang="es-ES" sz="1600" b="0" i="0" u="none" strike="noStrike" kern="0" cap="none" spc="0" normalizeH="0" baseline="0" noProof="0" dirty="0">
                <a:ln>
                  <a:noFill/>
                </a:ln>
                <a:solidFill>
                  <a:srgbClr val="000000"/>
                </a:solidFill>
                <a:effectLst/>
                <a:uLnTx/>
                <a:uFillTx/>
                <a:latin typeface="+mj-lt"/>
                <a:ea typeface="Avenir"/>
                <a:cs typeface="Avenir"/>
                <a:sym typeface="Avenir"/>
              </a:rPr>
              <a:t>El modelo teórico desarrollado es el resultado de la siguiente combinación:</a:t>
            </a:r>
          </a:p>
        </p:txBody>
      </p:sp>
      <p:grpSp>
        <p:nvGrpSpPr>
          <p:cNvPr id="8" name="Grupo 7">
            <a:extLst>
              <a:ext uri="{FF2B5EF4-FFF2-40B4-BE49-F238E27FC236}">
                <a16:creationId xmlns:a16="http://schemas.microsoft.com/office/drawing/2014/main" id="{1230EA72-CE40-9E42-B96E-49B0CBAD8D91}"/>
              </a:ext>
            </a:extLst>
          </p:cNvPr>
          <p:cNvGrpSpPr/>
          <p:nvPr/>
        </p:nvGrpSpPr>
        <p:grpSpPr>
          <a:xfrm>
            <a:off x="1090094" y="2321662"/>
            <a:ext cx="10214769" cy="3687599"/>
            <a:chOff x="1090094" y="2321662"/>
            <a:chExt cx="10214769" cy="3687599"/>
          </a:xfrm>
        </p:grpSpPr>
        <p:grpSp>
          <p:nvGrpSpPr>
            <p:cNvPr id="4" name="Grupo 3">
              <a:extLst>
                <a:ext uri="{FF2B5EF4-FFF2-40B4-BE49-F238E27FC236}">
                  <a16:creationId xmlns:a16="http://schemas.microsoft.com/office/drawing/2014/main" id="{3C22F823-F8EA-0C44-AD1B-26E7057BCAAD}"/>
                </a:ext>
              </a:extLst>
            </p:cNvPr>
            <p:cNvGrpSpPr/>
            <p:nvPr/>
          </p:nvGrpSpPr>
          <p:grpSpPr>
            <a:xfrm>
              <a:off x="1090094" y="2323839"/>
              <a:ext cx="6253719" cy="3685422"/>
              <a:chOff x="1090094" y="2323839"/>
              <a:chExt cx="6253719" cy="3685422"/>
            </a:xfrm>
          </p:grpSpPr>
          <p:grpSp>
            <p:nvGrpSpPr>
              <p:cNvPr id="3" name="Grupo 2">
                <a:extLst>
                  <a:ext uri="{FF2B5EF4-FFF2-40B4-BE49-F238E27FC236}">
                    <a16:creationId xmlns:a16="http://schemas.microsoft.com/office/drawing/2014/main" id="{9FFF5D5A-BA50-6D4D-9296-AEB9A032841A}"/>
                  </a:ext>
                </a:extLst>
              </p:cNvPr>
              <p:cNvGrpSpPr/>
              <p:nvPr/>
            </p:nvGrpSpPr>
            <p:grpSpPr>
              <a:xfrm>
                <a:off x="4802736" y="2323839"/>
                <a:ext cx="1351806" cy="3685422"/>
                <a:chOff x="5134296" y="2037805"/>
                <a:chExt cx="1351806" cy="3685422"/>
              </a:xfrm>
            </p:grpSpPr>
            <p:pic>
              <p:nvPicPr>
                <p:cNvPr id="44" name="Imagen 43">
                  <a:extLst>
                    <a:ext uri="{FF2B5EF4-FFF2-40B4-BE49-F238E27FC236}">
                      <a16:creationId xmlns:a16="http://schemas.microsoft.com/office/drawing/2014/main" id="{FEAAA9E3-1C7F-C041-9402-473F1D1F590C}"/>
                    </a:ext>
                  </a:extLst>
                </p:cNvPr>
                <p:cNvPicPr>
                  <a:picLocks noChangeAspect="1"/>
                </p:cNvPicPr>
                <p:nvPr/>
              </p:nvPicPr>
              <p:blipFill>
                <a:blip r:embed="rId3"/>
                <a:stretch>
                  <a:fillRect/>
                </a:stretch>
              </p:blipFill>
              <p:spPr>
                <a:xfrm>
                  <a:off x="5163850" y="3923227"/>
                  <a:ext cx="1322252" cy="1800000"/>
                </a:xfrm>
                <a:prstGeom prst="rect">
                  <a:avLst/>
                </a:prstGeom>
              </p:spPr>
            </p:pic>
            <p:pic>
              <p:nvPicPr>
                <p:cNvPr id="48" name="Imagen 47">
                  <a:extLst>
                    <a:ext uri="{FF2B5EF4-FFF2-40B4-BE49-F238E27FC236}">
                      <a16:creationId xmlns:a16="http://schemas.microsoft.com/office/drawing/2014/main" id="{7C316244-0DE0-3847-B7CB-821628C3E3C3}"/>
                    </a:ext>
                  </a:extLst>
                </p:cNvPr>
                <p:cNvPicPr>
                  <a:picLocks noChangeAspect="1"/>
                </p:cNvPicPr>
                <p:nvPr/>
              </p:nvPicPr>
              <p:blipFill>
                <a:blip r:embed="rId4"/>
                <a:stretch>
                  <a:fillRect/>
                </a:stretch>
              </p:blipFill>
              <p:spPr>
                <a:xfrm>
                  <a:off x="5134296" y="2037805"/>
                  <a:ext cx="1318716" cy="1800000"/>
                </a:xfrm>
                <a:prstGeom prst="rect">
                  <a:avLst/>
                </a:prstGeom>
              </p:spPr>
            </p:pic>
          </p:grpSp>
          <p:grpSp>
            <p:nvGrpSpPr>
              <p:cNvPr id="6" name="Grupo 5">
                <a:extLst>
                  <a:ext uri="{FF2B5EF4-FFF2-40B4-BE49-F238E27FC236}">
                    <a16:creationId xmlns:a16="http://schemas.microsoft.com/office/drawing/2014/main" id="{CA9A26E8-3FA9-5440-A069-9E61E6D74D18}"/>
                  </a:ext>
                </a:extLst>
              </p:cNvPr>
              <p:cNvGrpSpPr/>
              <p:nvPr/>
            </p:nvGrpSpPr>
            <p:grpSpPr>
              <a:xfrm>
                <a:off x="1090094" y="2916178"/>
                <a:ext cx="2368852" cy="2193083"/>
                <a:chOff x="1707455" y="2319130"/>
                <a:chExt cx="2368852" cy="2193083"/>
              </a:xfrm>
            </p:grpSpPr>
            <p:sp>
              <p:nvSpPr>
                <p:cNvPr id="5" name="Elipse 4">
                  <a:extLst>
                    <a:ext uri="{FF2B5EF4-FFF2-40B4-BE49-F238E27FC236}">
                      <a16:creationId xmlns:a16="http://schemas.microsoft.com/office/drawing/2014/main" id="{F9BBEE43-8629-8C4F-9CF2-3618010AF633}"/>
                    </a:ext>
                  </a:extLst>
                </p:cNvPr>
                <p:cNvSpPr>
                  <a:spLocks noChangeAspect="1"/>
                </p:cNvSpPr>
                <p:nvPr/>
              </p:nvSpPr>
              <p:spPr>
                <a:xfrm>
                  <a:off x="1707455" y="2319130"/>
                  <a:ext cx="1288800" cy="1293083"/>
                </a:xfrm>
                <a:prstGeom prst="ellipse">
                  <a:avLst/>
                </a:prstGeom>
                <a:solidFill>
                  <a:srgbClr val="00814C">
                    <a:alpha val="20000"/>
                  </a:srgbClr>
                </a:solidFill>
                <a:ln w="9525">
                  <a:no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ES" sz="1400" b="0" i="0" u="none" strike="noStrike" kern="0" cap="none" spc="0" normalizeH="0" baseline="0" noProof="0" dirty="0">
                    <a:ln>
                      <a:noFill/>
                    </a:ln>
                    <a:solidFill>
                      <a:srgbClr val="000000"/>
                    </a:solidFill>
                    <a:effectLst/>
                    <a:uLnTx/>
                    <a:uFillTx/>
                    <a:latin typeface="Arial"/>
                    <a:ea typeface="+mn-ea"/>
                    <a:cs typeface="+mn-cs"/>
                    <a:sym typeface="Arial"/>
                  </a:endParaRPr>
                </a:p>
              </p:txBody>
            </p:sp>
            <p:sp>
              <p:nvSpPr>
                <p:cNvPr id="49" name="Elipse 48">
                  <a:extLst>
                    <a:ext uri="{FF2B5EF4-FFF2-40B4-BE49-F238E27FC236}">
                      <a16:creationId xmlns:a16="http://schemas.microsoft.com/office/drawing/2014/main" id="{CD716B30-C8D7-9742-A438-A3D493DE6E06}"/>
                    </a:ext>
                  </a:extLst>
                </p:cNvPr>
                <p:cNvSpPr>
                  <a:spLocks noChangeAspect="1"/>
                </p:cNvSpPr>
                <p:nvPr/>
              </p:nvSpPr>
              <p:spPr>
                <a:xfrm>
                  <a:off x="2787507" y="2319130"/>
                  <a:ext cx="1288800" cy="1293083"/>
                </a:xfrm>
                <a:prstGeom prst="ellipse">
                  <a:avLst/>
                </a:prstGeom>
                <a:solidFill>
                  <a:srgbClr val="F2D644">
                    <a:alpha val="20000"/>
                  </a:srgbClr>
                </a:solidFill>
                <a:ln w="9525">
                  <a:no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ES" sz="1400" b="0" i="0" u="none" strike="noStrike" kern="0" cap="none" spc="0" normalizeH="0" baseline="0" noProof="0" dirty="0">
                    <a:ln>
                      <a:noFill/>
                    </a:ln>
                    <a:solidFill>
                      <a:srgbClr val="000000"/>
                    </a:solidFill>
                    <a:effectLst/>
                    <a:uLnTx/>
                    <a:uFillTx/>
                    <a:latin typeface="Arial"/>
                    <a:ea typeface="+mn-ea"/>
                    <a:cs typeface="+mn-cs"/>
                    <a:sym typeface="Arial"/>
                  </a:endParaRPr>
                </a:p>
              </p:txBody>
            </p:sp>
            <p:sp>
              <p:nvSpPr>
                <p:cNvPr id="50" name="Elipse 49">
                  <a:extLst>
                    <a:ext uri="{FF2B5EF4-FFF2-40B4-BE49-F238E27FC236}">
                      <a16:creationId xmlns:a16="http://schemas.microsoft.com/office/drawing/2014/main" id="{674C4EB8-3694-3C4F-8C88-E6DA7785051D}"/>
                    </a:ext>
                  </a:extLst>
                </p:cNvPr>
                <p:cNvSpPr>
                  <a:spLocks noChangeAspect="1"/>
                </p:cNvSpPr>
                <p:nvPr/>
              </p:nvSpPr>
              <p:spPr>
                <a:xfrm>
                  <a:off x="2247481" y="3219130"/>
                  <a:ext cx="1288800" cy="1293083"/>
                </a:xfrm>
                <a:prstGeom prst="ellipse">
                  <a:avLst/>
                </a:prstGeom>
                <a:solidFill>
                  <a:srgbClr val="DF6336">
                    <a:alpha val="20000"/>
                  </a:srgbClr>
                </a:solidFill>
                <a:ln w="9525">
                  <a:noFill/>
                </a:ln>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ES" sz="1400" b="0" i="0" u="none" strike="noStrike" kern="0" cap="none" spc="0" normalizeH="0" baseline="0" noProof="0" dirty="0">
                    <a:ln>
                      <a:noFill/>
                    </a:ln>
                    <a:solidFill>
                      <a:srgbClr val="000000"/>
                    </a:solidFill>
                    <a:effectLst/>
                    <a:uLnTx/>
                    <a:uFillTx/>
                    <a:latin typeface="Arial"/>
                    <a:ea typeface="+mn-ea"/>
                    <a:cs typeface="+mn-cs"/>
                    <a:sym typeface="Arial"/>
                  </a:endParaRPr>
                </a:p>
              </p:txBody>
            </p:sp>
            <p:sp>
              <p:nvSpPr>
                <p:cNvPr id="51" name="Google Shape;108;gb21d4c34d8_0_29">
                  <a:extLst>
                    <a:ext uri="{FF2B5EF4-FFF2-40B4-BE49-F238E27FC236}">
                      <a16:creationId xmlns:a16="http://schemas.microsoft.com/office/drawing/2014/main" id="{DC0C7AF8-5904-A149-8800-2A1EEB515FD0}"/>
                    </a:ext>
                  </a:extLst>
                </p:cNvPr>
                <p:cNvSpPr/>
                <p:nvPr/>
              </p:nvSpPr>
              <p:spPr>
                <a:xfrm>
                  <a:off x="1849411" y="2763744"/>
                  <a:ext cx="1004888" cy="403854"/>
                </a:xfrm>
                <a:prstGeom prst="rect">
                  <a:avLst/>
                </a:prstGeom>
                <a:no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900" b="1" i="0" u="none" strike="noStrike" kern="0" cap="none" spc="0" normalizeH="0" baseline="0" noProof="0" dirty="0">
                      <a:ln>
                        <a:noFill/>
                      </a:ln>
                      <a:solidFill>
                        <a:srgbClr val="FFFFFF"/>
                      </a:solidFill>
                      <a:effectLst/>
                      <a:uLnTx/>
                      <a:uFillTx/>
                      <a:latin typeface="Avenir Heavy" panose="02000503020000020003" pitchFamily="2" charset="0"/>
                      <a:ea typeface="Avenir"/>
                      <a:cs typeface="Avenir"/>
                      <a:sym typeface="Avenir"/>
                    </a:rPr>
                    <a:t>MEDIO</a:t>
                  </a:r>
                </a:p>
                <a:p>
                  <a:pPr marL="0" marR="0" lvl="0" indent="0" algn="ctr"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900" b="1" i="0" u="none" strike="noStrike" kern="0" cap="none" spc="0" normalizeH="0" baseline="0" noProof="0" dirty="0">
                      <a:ln>
                        <a:noFill/>
                      </a:ln>
                      <a:solidFill>
                        <a:srgbClr val="FFFFFF"/>
                      </a:solidFill>
                      <a:effectLst/>
                      <a:uLnTx/>
                      <a:uFillTx/>
                      <a:latin typeface="Avenir Heavy" panose="02000503020000020003" pitchFamily="2" charset="0"/>
                      <a:ea typeface="Avenir"/>
                      <a:cs typeface="Avenir"/>
                      <a:sym typeface="Avenir"/>
                    </a:rPr>
                    <a:t>AMBIENTE</a:t>
                  </a:r>
                  <a:endParaRPr kumimoji="0" sz="900" b="1" i="0" u="none" strike="noStrike" kern="0" cap="none" spc="0" normalizeH="0" baseline="0" noProof="0" dirty="0">
                    <a:ln>
                      <a:noFill/>
                    </a:ln>
                    <a:solidFill>
                      <a:srgbClr val="FFFFFF"/>
                    </a:solidFill>
                    <a:effectLst/>
                    <a:uLnTx/>
                    <a:uFillTx/>
                    <a:latin typeface="Avenir Heavy" panose="02000503020000020003" pitchFamily="2" charset="0"/>
                    <a:ea typeface="Avenir"/>
                    <a:cs typeface="Avenir"/>
                    <a:sym typeface="Avenir"/>
                  </a:endParaRPr>
                </a:p>
              </p:txBody>
            </p:sp>
            <p:sp>
              <p:nvSpPr>
                <p:cNvPr id="52" name="Google Shape;108;gb21d4c34d8_0_29">
                  <a:extLst>
                    <a:ext uri="{FF2B5EF4-FFF2-40B4-BE49-F238E27FC236}">
                      <a16:creationId xmlns:a16="http://schemas.microsoft.com/office/drawing/2014/main" id="{87BAB5C8-B805-FF47-812B-DBDAE303E27F}"/>
                    </a:ext>
                  </a:extLst>
                </p:cNvPr>
                <p:cNvSpPr/>
                <p:nvPr/>
              </p:nvSpPr>
              <p:spPr>
                <a:xfrm>
                  <a:off x="2929463" y="2763744"/>
                  <a:ext cx="1004888" cy="403854"/>
                </a:xfrm>
                <a:prstGeom prst="rect">
                  <a:avLst/>
                </a:prstGeom>
                <a:no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900" b="1" i="0" u="none" strike="noStrike" kern="0" cap="none" spc="0" normalizeH="0" baseline="0" noProof="0" dirty="0">
                      <a:ln>
                        <a:noFill/>
                      </a:ln>
                      <a:solidFill>
                        <a:srgbClr val="FFFFFF"/>
                      </a:solidFill>
                      <a:effectLst/>
                      <a:uLnTx/>
                      <a:uFillTx/>
                      <a:latin typeface="Avenir Heavy" panose="02000503020000020003" pitchFamily="2" charset="0"/>
                      <a:ea typeface="Avenir"/>
                      <a:cs typeface="Avenir"/>
                      <a:sym typeface="Avenir"/>
                    </a:rPr>
                    <a:t>SOCIAL</a:t>
                  </a:r>
                  <a:endParaRPr kumimoji="0" sz="900" b="1" i="0" u="none" strike="noStrike" kern="0" cap="none" spc="0" normalizeH="0" baseline="0" noProof="0" dirty="0">
                    <a:ln>
                      <a:noFill/>
                    </a:ln>
                    <a:solidFill>
                      <a:srgbClr val="FFFFFF"/>
                    </a:solidFill>
                    <a:effectLst/>
                    <a:uLnTx/>
                    <a:uFillTx/>
                    <a:latin typeface="Avenir Heavy" panose="02000503020000020003" pitchFamily="2" charset="0"/>
                    <a:ea typeface="Avenir"/>
                    <a:cs typeface="Avenir"/>
                    <a:sym typeface="Avenir"/>
                  </a:endParaRPr>
                </a:p>
              </p:txBody>
            </p:sp>
            <p:sp>
              <p:nvSpPr>
                <p:cNvPr id="53" name="Google Shape;108;gb21d4c34d8_0_29">
                  <a:extLst>
                    <a:ext uri="{FF2B5EF4-FFF2-40B4-BE49-F238E27FC236}">
                      <a16:creationId xmlns:a16="http://schemas.microsoft.com/office/drawing/2014/main" id="{0C06970F-F7FC-F040-A2C0-AE4FDE0286E2}"/>
                    </a:ext>
                  </a:extLst>
                </p:cNvPr>
                <p:cNvSpPr/>
                <p:nvPr/>
              </p:nvSpPr>
              <p:spPr>
                <a:xfrm>
                  <a:off x="2389437" y="3663745"/>
                  <a:ext cx="1004888" cy="403854"/>
                </a:xfrm>
                <a:prstGeom prst="rect">
                  <a:avLst/>
                </a:prstGeom>
                <a:no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900" b="1" i="0" u="none" strike="noStrike" kern="0" cap="none" spc="0" normalizeH="0" baseline="0" noProof="0" dirty="0">
                      <a:ln>
                        <a:noFill/>
                      </a:ln>
                      <a:solidFill>
                        <a:srgbClr val="FFFFFF"/>
                      </a:solidFill>
                      <a:effectLst/>
                      <a:uLnTx/>
                      <a:uFillTx/>
                      <a:latin typeface="Avenir Heavy" panose="02000503020000020003" pitchFamily="2" charset="0"/>
                      <a:ea typeface="Avenir"/>
                      <a:cs typeface="Avenir"/>
                      <a:sym typeface="Avenir"/>
                    </a:rPr>
                    <a:t>ECONÓMICO</a:t>
                  </a:r>
                  <a:endParaRPr kumimoji="0" sz="900" b="1" i="0" u="none" strike="noStrike" kern="0" cap="none" spc="0" normalizeH="0" baseline="0" noProof="0" dirty="0">
                    <a:ln>
                      <a:noFill/>
                    </a:ln>
                    <a:solidFill>
                      <a:srgbClr val="FFFFFF"/>
                    </a:solidFill>
                    <a:effectLst/>
                    <a:uLnTx/>
                    <a:uFillTx/>
                    <a:latin typeface="Avenir Heavy" panose="02000503020000020003" pitchFamily="2" charset="0"/>
                    <a:ea typeface="Avenir"/>
                    <a:cs typeface="Avenir"/>
                    <a:sym typeface="Avenir"/>
                  </a:endParaRPr>
                </a:p>
              </p:txBody>
            </p:sp>
          </p:grpSp>
          <p:sp>
            <p:nvSpPr>
              <p:cNvPr id="54" name="Google Shape;108;gb21d4c34d8_0_29">
                <a:extLst>
                  <a:ext uri="{FF2B5EF4-FFF2-40B4-BE49-F238E27FC236}">
                    <a16:creationId xmlns:a16="http://schemas.microsoft.com/office/drawing/2014/main" id="{6FA9527E-0669-3341-83B1-FC6858705DA5}"/>
                  </a:ext>
                </a:extLst>
              </p:cNvPr>
              <p:cNvSpPr/>
              <p:nvPr/>
            </p:nvSpPr>
            <p:spPr>
              <a:xfrm>
                <a:off x="3721783" y="3412439"/>
                <a:ext cx="1004888" cy="403854"/>
              </a:xfrm>
              <a:prstGeom prst="rect">
                <a:avLst/>
              </a:prstGeom>
              <a:no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2400" b="1" i="0" u="none" strike="noStrike" kern="0" cap="none" spc="0" normalizeH="0" baseline="0" noProof="0" dirty="0">
                    <a:ln>
                      <a:noFill/>
                    </a:ln>
                    <a:solidFill>
                      <a:srgbClr val="FFFFFF"/>
                    </a:solidFill>
                    <a:effectLst/>
                    <a:uLnTx/>
                    <a:uFillTx/>
                    <a:latin typeface="Avenir Black" panose="02000503020000020003" pitchFamily="2" charset="0"/>
                    <a:ea typeface="Avenir"/>
                    <a:cs typeface="Avenir"/>
                    <a:sym typeface="Avenir"/>
                  </a:rPr>
                  <a:t>+</a:t>
                </a:r>
                <a:endParaRPr kumimoji="0" sz="2400" b="1" i="0" u="none" strike="noStrike" kern="0" cap="none" spc="0" normalizeH="0" baseline="0" noProof="0" dirty="0">
                  <a:ln>
                    <a:noFill/>
                  </a:ln>
                  <a:solidFill>
                    <a:srgbClr val="FFFFFF"/>
                  </a:solidFill>
                  <a:effectLst/>
                  <a:uLnTx/>
                  <a:uFillTx/>
                  <a:latin typeface="Avenir Black" panose="02000503020000020003" pitchFamily="2" charset="0"/>
                  <a:ea typeface="Avenir"/>
                  <a:cs typeface="Avenir"/>
                  <a:sym typeface="Avenir"/>
                </a:endParaRPr>
              </a:p>
            </p:txBody>
          </p:sp>
          <p:sp>
            <p:nvSpPr>
              <p:cNvPr id="55" name="Google Shape;108;gb21d4c34d8_0_29">
                <a:extLst>
                  <a:ext uri="{FF2B5EF4-FFF2-40B4-BE49-F238E27FC236}">
                    <a16:creationId xmlns:a16="http://schemas.microsoft.com/office/drawing/2014/main" id="{7E9FF00C-D9F1-0645-AC2C-E8A474B6DDA5}"/>
                  </a:ext>
                </a:extLst>
              </p:cNvPr>
              <p:cNvSpPr/>
              <p:nvPr/>
            </p:nvSpPr>
            <p:spPr>
              <a:xfrm>
                <a:off x="6338925" y="3412439"/>
                <a:ext cx="1004888" cy="403854"/>
              </a:xfrm>
              <a:prstGeom prst="rect">
                <a:avLst/>
              </a:prstGeom>
              <a:no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15000"/>
                  </a:lnSpc>
                  <a:spcBef>
                    <a:spcPts val="0"/>
                  </a:spcBef>
                  <a:spcAft>
                    <a:spcPts val="0"/>
                  </a:spcAft>
                  <a:buClr>
                    <a:srgbClr val="000000"/>
                  </a:buClr>
                  <a:buSzPts val="1800"/>
                  <a:buFont typeface="Arial"/>
                  <a:buNone/>
                  <a:tabLst/>
                  <a:defRPr/>
                </a:pPr>
                <a:r>
                  <a:rPr kumimoji="0" lang="es-ES" sz="2400" b="1" i="0" u="none" strike="noStrike" kern="0" cap="none" spc="0" normalizeH="0" baseline="0" noProof="0" dirty="0">
                    <a:ln>
                      <a:noFill/>
                    </a:ln>
                    <a:solidFill>
                      <a:srgbClr val="FFFFFF"/>
                    </a:solidFill>
                    <a:effectLst/>
                    <a:uLnTx/>
                    <a:uFillTx/>
                    <a:latin typeface="Avenir Black" panose="02000503020000020003" pitchFamily="2" charset="0"/>
                    <a:ea typeface="Avenir"/>
                    <a:cs typeface="Avenir"/>
                    <a:sym typeface="Avenir"/>
                  </a:rPr>
                  <a:t>+</a:t>
                </a:r>
                <a:endParaRPr kumimoji="0" sz="2400" b="1" i="0" u="none" strike="noStrike" kern="0" cap="none" spc="0" normalizeH="0" baseline="0" noProof="0" dirty="0">
                  <a:ln>
                    <a:noFill/>
                  </a:ln>
                  <a:solidFill>
                    <a:srgbClr val="FFFFFF"/>
                  </a:solidFill>
                  <a:effectLst/>
                  <a:uLnTx/>
                  <a:uFillTx/>
                  <a:latin typeface="Avenir Black" panose="02000503020000020003" pitchFamily="2" charset="0"/>
                  <a:ea typeface="Avenir"/>
                  <a:cs typeface="Avenir"/>
                  <a:sym typeface="Avenir"/>
                </a:endParaRPr>
              </a:p>
            </p:txBody>
          </p:sp>
        </p:grpSp>
        <p:pic>
          <p:nvPicPr>
            <p:cNvPr id="7" name="Imagen 6">
              <a:extLst>
                <a:ext uri="{FF2B5EF4-FFF2-40B4-BE49-F238E27FC236}">
                  <a16:creationId xmlns:a16="http://schemas.microsoft.com/office/drawing/2014/main" id="{417D9470-8CD4-0140-9AAF-6C1D8C255792}"/>
                </a:ext>
              </a:extLst>
            </p:cNvPr>
            <p:cNvPicPr>
              <a:picLocks noChangeAspect="1"/>
            </p:cNvPicPr>
            <p:nvPr/>
          </p:nvPicPr>
          <p:blipFill>
            <a:blip r:embed="rId5"/>
            <a:stretch>
              <a:fillRect/>
            </a:stretch>
          </p:blipFill>
          <p:spPr>
            <a:xfrm>
              <a:off x="7730864" y="2321662"/>
              <a:ext cx="3573999" cy="3564788"/>
            </a:xfrm>
            <a:prstGeom prst="rect">
              <a:avLst/>
            </a:prstGeom>
          </p:spPr>
        </p:pic>
      </p:grpSp>
      <p:pic>
        <p:nvPicPr>
          <p:cNvPr id="19" name="Imagen 18">
            <a:extLst>
              <a:ext uri="{FF2B5EF4-FFF2-40B4-BE49-F238E27FC236}">
                <a16:creationId xmlns:a16="http://schemas.microsoft.com/office/drawing/2014/main" id="{1E8F5B81-94CD-426B-AB3E-DA5276AB83CD}"/>
              </a:ext>
            </a:extLst>
          </p:cNvPr>
          <p:cNvPicPr>
            <a:picLocks noChangeAspect="1"/>
          </p:cNvPicPr>
          <p:nvPr/>
        </p:nvPicPr>
        <p:blipFill>
          <a:blip r:embed="rId6"/>
          <a:stretch>
            <a:fillRect/>
          </a:stretch>
        </p:blipFill>
        <p:spPr>
          <a:xfrm>
            <a:off x="1090094" y="6049684"/>
            <a:ext cx="1897550" cy="747798"/>
          </a:xfrm>
          <a:prstGeom prst="rect">
            <a:avLst/>
          </a:prstGeom>
        </p:spPr>
      </p:pic>
      <p:pic>
        <p:nvPicPr>
          <p:cNvPr id="20" name="Imagen 19">
            <a:extLst>
              <a:ext uri="{FF2B5EF4-FFF2-40B4-BE49-F238E27FC236}">
                <a16:creationId xmlns:a16="http://schemas.microsoft.com/office/drawing/2014/main" id="{1AC217EA-33CF-4993-9431-11D792FD4B51}"/>
              </a:ext>
            </a:extLst>
          </p:cNvPr>
          <p:cNvPicPr>
            <a:picLocks noChangeAspect="1"/>
          </p:cNvPicPr>
          <p:nvPr/>
        </p:nvPicPr>
        <p:blipFill>
          <a:blip r:embed="rId7"/>
          <a:stretch>
            <a:fillRect/>
          </a:stretch>
        </p:blipFill>
        <p:spPr>
          <a:xfrm>
            <a:off x="4922415" y="6033010"/>
            <a:ext cx="2347169" cy="764472"/>
          </a:xfrm>
          <a:prstGeom prst="rect">
            <a:avLst/>
          </a:prstGeom>
        </p:spPr>
      </p:pic>
    </p:spTree>
    <p:extLst>
      <p:ext uri="{BB962C8B-B14F-4D97-AF65-F5344CB8AC3E}">
        <p14:creationId xmlns:p14="http://schemas.microsoft.com/office/powerpoint/2010/main" val="152846141"/>
      </p:ext>
    </p:extLst>
  </p:cSld>
  <p:clrMapOvr>
    <a:masterClrMapping/>
  </p:clrMapOvr>
</p:sld>
</file>

<file path=ppt/theme/theme1.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169</TotalTime>
  <Words>2367</Words>
  <Application>Microsoft Office PowerPoint</Application>
  <PresentationFormat>Panorámica</PresentationFormat>
  <Paragraphs>477</Paragraphs>
  <Slides>23</Slides>
  <Notes>19</Notes>
  <HiddenSlides>0</HiddenSlides>
  <MMClips>0</MMClips>
  <ScaleCrop>false</ScaleCrop>
  <HeadingPairs>
    <vt:vector size="6" baseType="variant">
      <vt:variant>
        <vt:lpstr>Fuentes usadas</vt:lpstr>
      </vt:variant>
      <vt:variant>
        <vt:i4>8</vt:i4>
      </vt:variant>
      <vt:variant>
        <vt:lpstr>Tema</vt:lpstr>
      </vt:variant>
      <vt:variant>
        <vt:i4>1</vt:i4>
      </vt:variant>
      <vt:variant>
        <vt:lpstr>Títulos de diapositiva</vt:lpstr>
      </vt:variant>
      <vt:variant>
        <vt:i4>23</vt:i4>
      </vt:variant>
    </vt:vector>
  </HeadingPairs>
  <TitlesOfParts>
    <vt:vector size="32" baseType="lpstr">
      <vt:lpstr>Avenir Black</vt:lpstr>
      <vt:lpstr>Arial</vt:lpstr>
      <vt:lpstr>Avenir Roman</vt:lpstr>
      <vt:lpstr>Avenir</vt:lpstr>
      <vt:lpstr>Avenir Book</vt:lpstr>
      <vt:lpstr>Calibri</vt:lpstr>
      <vt:lpstr>Avenir Heavy</vt:lpstr>
      <vt:lpstr>Work Sans</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Aitor San Francisco Lasa</dc:creator>
  <cp:lastModifiedBy>ZABALA ALABA, David</cp:lastModifiedBy>
  <cp:revision>12</cp:revision>
  <cp:lastPrinted>2021-03-23T08:39:59Z</cp:lastPrinted>
  <dcterms:created xsi:type="dcterms:W3CDTF">2020-11-23T10:51:42Z</dcterms:created>
  <dcterms:modified xsi:type="dcterms:W3CDTF">2021-03-23T09:04:00Z</dcterms:modified>
</cp:coreProperties>
</file>